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305" r:id="rId3"/>
    <p:sldId id="337" r:id="rId4"/>
    <p:sldId id="375" r:id="rId5"/>
    <p:sldId id="339" r:id="rId6"/>
    <p:sldId id="356" r:id="rId7"/>
    <p:sldId id="340" r:id="rId8"/>
    <p:sldId id="374" r:id="rId9"/>
    <p:sldId id="343" r:id="rId10"/>
    <p:sldId id="357" r:id="rId11"/>
    <p:sldId id="358" r:id="rId12"/>
    <p:sldId id="344" r:id="rId13"/>
    <p:sldId id="345" r:id="rId14"/>
    <p:sldId id="362" r:id="rId15"/>
    <p:sldId id="346" r:id="rId16"/>
    <p:sldId id="364" r:id="rId17"/>
    <p:sldId id="365" r:id="rId18"/>
    <p:sldId id="369" r:id="rId19"/>
    <p:sldId id="376" r:id="rId20"/>
    <p:sldId id="366" r:id="rId21"/>
    <p:sldId id="367" r:id="rId22"/>
    <p:sldId id="348" r:id="rId23"/>
    <p:sldId id="349" r:id="rId24"/>
    <p:sldId id="359" r:id="rId25"/>
    <p:sldId id="370" r:id="rId26"/>
    <p:sldId id="351" r:id="rId27"/>
    <p:sldId id="360" r:id="rId28"/>
    <p:sldId id="352" r:id="rId29"/>
    <p:sldId id="377" r:id="rId30"/>
    <p:sldId id="353" r:id="rId31"/>
    <p:sldId id="372" r:id="rId32"/>
    <p:sldId id="354" r:id="rId33"/>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Segoe Semibold"/>
        <a:ea typeface="+mn-ea"/>
        <a:cs typeface="Arial" pitchFamily="34" charset="0"/>
      </a:defRPr>
    </a:lvl1pPr>
    <a:lvl2pPr marL="457200" algn="l" rtl="0" fontAlgn="base">
      <a:spcBef>
        <a:spcPct val="0"/>
      </a:spcBef>
      <a:spcAft>
        <a:spcPct val="0"/>
      </a:spcAft>
      <a:defRPr b="1" kern="1200">
        <a:solidFill>
          <a:schemeClr val="tx1"/>
        </a:solidFill>
        <a:latin typeface="Segoe Semibold"/>
        <a:ea typeface="+mn-ea"/>
        <a:cs typeface="Arial" pitchFamily="34" charset="0"/>
      </a:defRPr>
    </a:lvl2pPr>
    <a:lvl3pPr marL="914400" algn="l" rtl="0" fontAlgn="base">
      <a:spcBef>
        <a:spcPct val="0"/>
      </a:spcBef>
      <a:spcAft>
        <a:spcPct val="0"/>
      </a:spcAft>
      <a:defRPr b="1" kern="1200">
        <a:solidFill>
          <a:schemeClr val="tx1"/>
        </a:solidFill>
        <a:latin typeface="Segoe Semibold"/>
        <a:ea typeface="+mn-ea"/>
        <a:cs typeface="Arial" pitchFamily="34" charset="0"/>
      </a:defRPr>
    </a:lvl3pPr>
    <a:lvl4pPr marL="1371600" algn="l" rtl="0" fontAlgn="base">
      <a:spcBef>
        <a:spcPct val="0"/>
      </a:spcBef>
      <a:spcAft>
        <a:spcPct val="0"/>
      </a:spcAft>
      <a:defRPr b="1" kern="1200">
        <a:solidFill>
          <a:schemeClr val="tx1"/>
        </a:solidFill>
        <a:latin typeface="Segoe Semibold"/>
        <a:ea typeface="+mn-ea"/>
        <a:cs typeface="Arial" pitchFamily="34" charset="0"/>
      </a:defRPr>
    </a:lvl4pPr>
    <a:lvl5pPr marL="1828800" algn="l" rtl="0" fontAlgn="base">
      <a:spcBef>
        <a:spcPct val="0"/>
      </a:spcBef>
      <a:spcAft>
        <a:spcPct val="0"/>
      </a:spcAft>
      <a:defRPr b="1" kern="1200">
        <a:solidFill>
          <a:schemeClr val="tx1"/>
        </a:solidFill>
        <a:latin typeface="Segoe Semibold"/>
        <a:ea typeface="+mn-ea"/>
        <a:cs typeface="Arial" pitchFamily="34" charset="0"/>
      </a:defRPr>
    </a:lvl5pPr>
    <a:lvl6pPr marL="2286000" algn="l" defTabSz="914400" rtl="0" eaLnBrk="1" latinLnBrk="0" hangingPunct="1">
      <a:defRPr b="1" kern="1200">
        <a:solidFill>
          <a:schemeClr val="tx1"/>
        </a:solidFill>
        <a:latin typeface="Segoe Semibold"/>
        <a:ea typeface="+mn-ea"/>
        <a:cs typeface="Arial" pitchFamily="34" charset="0"/>
      </a:defRPr>
    </a:lvl6pPr>
    <a:lvl7pPr marL="2743200" algn="l" defTabSz="914400" rtl="0" eaLnBrk="1" latinLnBrk="0" hangingPunct="1">
      <a:defRPr b="1" kern="1200">
        <a:solidFill>
          <a:schemeClr val="tx1"/>
        </a:solidFill>
        <a:latin typeface="Segoe Semibold"/>
        <a:ea typeface="+mn-ea"/>
        <a:cs typeface="Arial" pitchFamily="34" charset="0"/>
      </a:defRPr>
    </a:lvl7pPr>
    <a:lvl8pPr marL="3200400" algn="l" defTabSz="914400" rtl="0" eaLnBrk="1" latinLnBrk="0" hangingPunct="1">
      <a:defRPr b="1" kern="1200">
        <a:solidFill>
          <a:schemeClr val="tx1"/>
        </a:solidFill>
        <a:latin typeface="Segoe Semibold"/>
        <a:ea typeface="+mn-ea"/>
        <a:cs typeface="Arial" pitchFamily="34" charset="0"/>
      </a:defRPr>
    </a:lvl8pPr>
    <a:lvl9pPr marL="3657600" algn="l" defTabSz="914400" rtl="0" eaLnBrk="1" latinLnBrk="0" hangingPunct="1">
      <a:defRPr b="1" kern="1200">
        <a:solidFill>
          <a:schemeClr val="tx1"/>
        </a:solidFill>
        <a:latin typeface="Segoe Semibold"/>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33CC"/>
    <a:srgbClr val="0000CC"/>
    <a:srgbClr val="5B457B"/>
    <a:srgbClr val="777777"/>
    <a:srgbClr val="0000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autoAdjust="0"/>
    <p:restoredTop sz="86919" autoAdjust="0"/>
  </p:normalViewPr>
  <p:slideViewPr>
    <p:cSldViewPr>
      <p:cViewPr>
        <p:scale>
          <a:sx n="97" d="100"/>
          <a:sy n="97" d="100"/>
        </p:scale>
        <p:origin x="-37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82" d="100"/>
          <a:sy n="82" d="100"/>
        </p:scale>
        <p:origin x="-206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Semibold" pitchFamily="34"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atin typeface="Segoe Semibold" pitchFamily="34" charset="0"/>
                <a:cs typeface="+mn-cs"/>
              </a:defRPr>
            </a:lvl1pPr>
          </a:lstStyle>
          <a:p>
            <a:pPr>
              <a:defRPr/>
            </a:pPr>
            <a:fld id="{0B5979FC-3871-4026-8602-6742A93A5AAF}" type="datetimeFigureOut">
              <a:rPr lang="en-US"/>
              <a:pPr>
                <a:defRPr/>
              </a:pPr>
              <a:t>18/08/2013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Segoe Semibold" pitchFamily="34" charset="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atin typeface="Segoe Semibold" pitchFamily="34" charset="0"/>
                <a:cs typeface="+mn-cs"/>
              </a:defRPr>
            </a:lvl1pPr>
          </a:lstStyle>
          <a:p>
            <a:pPr>
              <a:defRPr/>
            </a:pPr>
            <a:fld id="{E52567F6-54C1-4042-9176-2A6F5E90BB0D}" type="slidenum">
              <a:rPr lang="en-US"/>
              <a:pPr>
                <a:defRPr/>
              </a:pPr>
              <a:t>‹#›</a:t>
            </a:fld>
            <a:endParaRPr lang="en-US"/>
          </a:p>
        </p:txBody>
      </p:sp>
    </p:spTree>
    <p:extLst>
      <p:ext uri="{BB962C8B-B14F-4D97-AF65-F5344CB8AC3E}">
        <p14:creationId xmlns="" xmlns:p14="http://schemas.microsoft.com/office/powerpoint/2010/main" val="3468500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Semibold" pitchFamily="34" charset="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Segoe Semibold" pitchFamily="34" charset="0"/>
                <a:cs typeface="+mn-cs"/>
              </a:defRPr>
            </a:lvl1pPr>
          </a:lstStyle>
          <a:p>
            <a:pPr>
              <a:defRPr/>
            </a:pPr>
            <a:fld id="{1FBFE1B5-0E3C-40E4-9124-E754D523CB4A}" type="datetimeFigureOut">
              <a:rPr lang="en-US"/>
              <a:pPr>
                <a:defRPr/>
              </a:pPr>
              <a:t>18/08/2013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Segoe Semibold"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Segoe Semibold" pitchFamily="34" charset="0"/>
                <a:cs typeface="+mn-cs"/>
              </a:defRPr>
            </a:lvl1pPr>
          </a:lstStyle>
          <a:p>
            <a:pPr>
              <a:defRPr/>
            </a:pPr>
            <a:fld id="{A87062C2-6B52-4E9A-B212-85026636CFD3}" type="slidenum">
              <a:rPr lang="en-US"/>
              <a:pPr>
                <a:defRPr/>
              </a:pPr>
              <a:t>‹#›</a:t>
            </a:fld>
            <a:endParaRPr lang="en-US"/>
          </a:p>
        </p:txBody>
      </p:sp>
    </p:spTree>
    <p:extLst>
      <p:ext uri="{BB962C8B-B14F-4D97-AF65-F5344CB8AC3E}">
        <p14:creationId xmlns="" xmlns:p14="http://schemas.microsoft.com/office/powerpoint/2010/main" val="30238132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a:t>
            </a:fld>
            <a:endParaRPr lang="en-US"/>
          </a:p>
        </p:txBody>
      </p:sp>
    </p:spTree>
    <p:extLst>
      <p:ext uri="{BB962C8B-B14F-4D97-AF65-F5344CB8AC3E}">
        <p14:creationId xmlns="" xmlns:p14="http://schemas.microsoft.com/office/powerpoint/2010/main" val="725981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11</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12</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13</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14</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15</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16</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AutoNum type="arabicPeriod"/>
              <a:tabLst/>
              <a:defRPr/>
            </a:pPr>
            <a:r>
              <a:rPr lang="en-US" smtClean="0"/>
              <a:t>Menu: hệ</a:t>
            </a:r>
            <a:r>
              <a:rPr lang="en-US" baseline="0" smtClean="0"/>
              <a:t> thống/ khai báo cáo tham số tuỳ chọn</a:t>
            </a:r>
          </a:p>
          <a:p>
            <a:pPr marL="228600" marR="0" indent="-228600" algn="l" defTabSz="914400" rtl="0" eaLnBrk="1" fontAlgn="base" latinLnBrk="0" hangingPunct="1">
              <a:lnSpc>
                <a:spcPct val="100000"/>
              </a:lnSpc>
              <a:spcBef>
                <a:spcPct val="30000"/>
              </a:spcBef>
              <a:spcAft>
                <a:spcPct val="0"/>
              </a:spcAft>
              <a:buClrTx/>
              <a:buSzTx/>
              <a:buFontTx/>
              <a:buNone/>
              <a:tabLst/>
              <a:defRPr/>
            </a:pPr>
            <a:r>
              <a:rPr lang="en-US" baseline="0" smtClean="0"/>
              <a:t>- Danh sách tài khoản khử trùng mua bán hàng hoá:  111,112,141</a:t>
            </a:r>
          </a:p>
          <a:p>
            <a:pPr marL="228600" marR="0" indent="-228600" algn="l" defTabSz="914400" rtl="0" eaLnBrk="1" fontAlgn="base" latinLnBrk="0" hangingPunct="1">
              <a:lnSpc>
                <a:spcPct val="100000"/>
              </a:lnSpc>
              <a:spcBef>
                <a:spcPct val="30000"/>
              </a:spcBef>
              <a:spcAft>
                <a:spcPct val="0"/>
              </a:spcAft>
              <a:buClrTx/>
              <a:buSzTx/>
              <a:buFontTx/>
              <a:buNone/>
              <a:tabLst/>
              <a:defRPr/>
            </a:pPr>
            <a:r>
              <a:rPr lang="en-US" baseline="0" smtClean="0"/>
              <a:t>- Danh sách tài khoản công nợ phải thu: 131, 1388</a:t>
            </a:r>
          </a:p>
          <a:p>
            <a:pPr marL="228600" marR="0" indent="-228600" algn="l" defTabSz="914400" rtl="0" eaLnBrk="1" fontAlgn="base" latinLnBrk="0" hangingPunct="1">
              <a:lnSpc>
                <a:spcPct val="100000"/>
              </a:lnSpc>
              <a:spcBef>
                <a:spcPct val="30000"/>
              </a:spcBef>
              <a:spcAft>
                <a:spcPct val="0"/>
              </a:spcAft>
              <a:buClrTx/>
              <a:buSzTx/>
              <a:buFontTx/>
              <a:buChar char="-"/>
              <a:tabLst/>
              <a:defRPr/>
            </a:pPr>
            <a:endParaRPr lang="en-US" baseline="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17</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None/>
              <a:tabLst/>
              <a:defRPr/>
            </a:pPr>
            <a:r>
              <a:rPr lang="en-US" baseline="0" smtClean="0"/>
              <a:t>Menu khai báo: bán hàng/ danh mục khách hàng</a:t>
            </a: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18</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None/>
              <a:tabLst/>
              <a:defRPr/>
            </a:pPr>
            <a:r>
              <a:rPr lang="en-US" baseline="0" smtClean="0"/>
              <a:t>Menu khai báo: bán hàng/ danh mục/danh mục nhân viên bán hàng</a:t>
            </a:r>
          </a:p>
          <a:p>
            <a:r>
              <a:rPr lang="en-US" sz="1200" kern="1200" smtClean="0">
                <a:solidFill>
                  <a:schemeClr val="tx1"/>
                </a:solidFill>
                <a:latin typeface="+mn-lt"/>
                <a:ea typeface="+mn-ea"/>
                <a:cs typeface="+mn-cs"/>
              </a:rPr>
              <a:t>Các thông tin chính cần khai báo:</a:t>
            </a:r>
          </a:p>
          <a:p>
            <a:pPr lvl="0"/>
            <a:r>
              <a:rPr lang="en-US" sz="1200" kern="1200" smtClean="0">
                <a:solidFill>
                  <a:schemeClr val="tx1"/>
                </a:solidFill>
                <a:latin typeface="+mn-lt"/>
                <a:ea typeface="+mn-ea"/>
                <a:cs typeface="+mn-cs"/>
              </a:rPr>
              <a:t>Mã nhân viên</a:t>
            </a:r>
          </a:p>
          <a:p>
            <a:pPr lvl="0"/>
            <a:r>
              <a:rPr lang="en-US" sz="1200" kern="1200" smtClean="0">
                <a:solidFill>
                  <a:schemeClr val="tx1"/>
                </a:solidFill>
                <a:latin typeface="+mn-lt"/>
                <a:ea typeface="+mn-ea"/>
                <a:cs typeface="+mn-cs"/>
              </a:rPr>
              <a:t>Tên nhân viên</a:t>
            </a:r>
          </a:p>
          <a:p>
            <a:pPr marL="228600" marR="0" indent="-22860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19</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None/>
              <a:tabLst/>
              <a:defRPr/>
            </a:pPr>
            <a:r>
              <a:rPr lang="en-US" smtClean="0"/>
              <a:t>Tồn</a:t>
            </a:r>
            <a:r>
              <a:rPr lang="en-US" baseline="0" smtClean="0"/>
              <a:t> kho/danh mục/ danh mục kho hàng</a:t>
            </a: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20</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Sơ đồ hạch toán một số nghiệp vụ đơn giản và thường gặp trong kế toán doanh thu bán hàng và cung cấp dịch vụ với thuế GTGT theo phương pháp khấu trừ</a:t>
            </a:r>
          </a:p>
          <a:p>
            <a:r>
              <a:rPr lang="en-US" sz="1200" kern="1200" smtClean="0">
                <a:solidFill>
                  <a:schemeClr val="tx1"/>
                </a:solidFill>
                <a:latin typeface="+mn-lt"/>
                <a:ea typeface="+mn-ea"/>
                <a:cs typeface="+mn-cs"/>
              </a:rPr>
              <a:t>Và</a:t>
            </a:r>
            <a:r>
              <a:rPr lang="en-US" sz="1200" kern="1200" baseline="0" smtClean="0">
                <a:solidFill>
                  <a:schemeClr val="tx1"/>
                </a:solidFill>
                <a:latin typeface="+mn-lt"/>
                <a:ea typeface="+mn-ea"/>
                <a:cs typeface="+mn-cs"/>
              </a:rPr>
              <a:t> sơ đồ hạch toán liên quan đến giá vốn của nghiệp vụ bán hàng</a:t>
            </a:r>
            <a:endParaRPr lang="en-US"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3</a:t>
            </a:fld>
            <a:endParaRPr lang="en-US"/>
          </a:p>
        </p:txBody>
      </p:sp>
    </p:spTree>
    <p:extLst>
      <p:ext uri="{BB962C8B-B14F-4D97-AF65-F5344CB8AC3E}">
        <p14:creationId xmlns="" xmlns:p14="http://schemas.microsoft.com/office/powerpoint/2010/main" val="37639834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base" latinLnBrk="0" hangingPunct="1">
              <a:lnSpc>
                <a:spcPct val="100000"/>
              </a:lnSpc>
              <a:spcBef>
                <a:spcPct val="30000"/>
              </a:spcBef>
              <a:spcAft>
                <a:spcPct val="0"/>
              </a:spcAft>
              <a:buClrTx/>
              <a:buSzTx/>
              <a:buFontTx/>
              <a:buNone/>
              <a:tabLst/>
              <a:defRPr/>
            </a:pPr>
            <a:r>
              <a:rPr lang="en-US" smtClean="0"/>
              <a:t>Menu: Tồn</a:t>
            </a:r>
            <a:r>
              <a:rPr lang="en-US" baseline="0" smtClean="0"/>
              <a:t> kho/ danh mục hàng hoá vật tư</a:t>
            </a: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21</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Menu thực hiện:</a:t>
            </a:r>
          </a:p>
          <a:p>
            <a:r>
              <a:rPr lang="en-US" sz="1200" kern="1200" smtClean="0">
                <a:solidFill>
                  <a:schemeClr val="tx1"/>
                </a:solidFill>
                <a:latin typeface="+mn-lt"/>
                <a:ea typeface="+mn-ea"/>
                <a:cs typeface="+mn-cs"/>
              </a:rPr>
              <a:t>Bán hàng / Vào số dư đầu kỳ/ Vào số dư công nợ đầu kỳ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22</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Khi</a:t>
            </a:r>
            <a:r>
              <a:rPr lang="en-US" baseline="0" dirty="0" smtClean="0"/>
              <a:t> </a:t>
            </a:r>
            <a:r>
              <a:rPr lang="en-US" baseline="0" dirty="0" err="1" smtClean="0"/>
              <a:t>trình</a:t>
            </a:r>
            <a:r>
              <a:rPr lang="en-US" baseline="0" dirty="0" smtClean="0"/>
              <a:t> </a:t>
            </a:r>
            <a:r>
              <a:rPr lang="en-US" baseline="0" dirty="0" err="1" smtClean="0"/>
              <a:t>bày</a:t>
            </a:r>
            <a:r>
              <a:rPr lang="en-US" baseline="0" dirty="0" smtClean="0"/>
              <a:t> </a:t>
            </a:r>
            <a:r>
              <a:rPr lang="en-US" baseline="0" dirty="0" err="1" smtClean="0"/>
              <a:t>tiếp</a:t>
            </a:r>
            <a:r>
              <a:rPr lang="en-US" baseline="0" dirty="0" smtClean="0"/>
              <a:t> </a:t>
            </a:r>
            <a:r>
              <a:rPr lang="en-US" baseline="0" dirty="0" err="1" smtClean="0"/>
              <a:t>theo</a:t>
            </a:r>
            <a:r>
              <a:rPr lang="en-US" baseline="0" dirty="0" smtClean="0"/>
              <a:t> </a:t>
            </a:r>
            <a:r>
              <a:rPr lang="en-US" baseline="0" err="1" smtClean="0"/>
              <a:t>sẽ</a:t>
            </a:r>
            <a:r>
              <a:rPr lang="en-US" baseline="0" smtClean="0"/>
              <a:t> giới </a:t>
            </a:r>
            <a:r>
              <a:rPr lang="en-US" baseline="0" dirty="0" err="1" smtClean="0"/>
              <a:t>thiệu</a:t>
            </a:r>
            <a:r>
              <a:rPr lang="en-US" baseline="0" dirty="0" smtClean="0"/>
              <a:t> </a:t>
            </a:r>
            <a:r>
              <a:rPr lang="en-US" baseline="0" dirty="0" err="1" smtClean="0"/>
              <a:t>về</a:t>
            </a:r>
            <a:r>
              <a:rPr lang="en-US" baseline="0" dirty="0" smtClean="0"/>
              <a:t> </a:t>
            </a:r>
            <a:r>
              <a:rPr lang="en-US" baseline="0" err="1" smtClean="0"/>
              <a:t>phiếu</a:t>
            </a:r>
            <a:r>
              <a:rPr lang="en-US" baseline="0" smtClean="0"/>
              <a:t> nhập kho, phiếu xuất kho, phiếu xuất điều chuyển (Nói thêm về hoá đơn mua hàng bên phân hệ mua hàng, hoá đơn bán hàng bên phân hệ bán hàng)</a:t>
            </a: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23</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smtClean="0"/>
              <a:t>Trình </a:t>
            </a:r>
            <a:r>
              <a:rPr lang="en-US" baseline="0" dirty="0" err="1" smtClean="0"/>
              <a:t>bày</a:t>
            </a:r>
            <a:r>
              <a:rPr lang="en-US" baseline="0" dirty="0" smtClean="0"/>
              <a:t> </a:t>
            </a:r>
            <a:r>
              <a:rPr lang="en-US" baseline="0" dirty="0" err="1" smtClean="0"/>
              <a:t>nội</a:t>
            </a:r>
            <a:r>
              <a:rPr lang="en-US" baseline="0" dirty="0" smtClean="0"/>
              <a:t> dung/ý </a:t>
            </a:r>
            <a:r>
              <a:rPr lang="en-US" baseline="0" dirty="0" err="1" smtClean="0"/>
              <a:t>nghĩa</a:t>
            </a:r>
            <a:r>
              <a:rPr lang="en-US" baseline="0" dirty="0" smtClean="0"/>
              <a:t> </a:t>
            </a:r>
            <a:r>
              <a:rPr lang="en-US" baseline="0" dirty="0" err="1" smtClean="0"/>
              <a:t>của</a:t>
            </a:r>
            <a:r>
              <a:rPr lang="en-US" baseline="0" dirty="0" smtClean="0"/>
              <a:t> </a:t>
            </a:r>
            <a:r>
              <a:rPr lang="en-US" baseline="0" dirty="0" err="1" smtClean="0"/>
              <a:t>từng</a:t>
            </a:r>
            <a:r>
              <a:rPr lang="en-US" baseline="0" dirty="0" smtClean="0"/>
              <a:t> </a:t>
            </a:r>
            <a:r>
              <a:rPr lang="en-US" baseline="0" dirty="0" err="1" smtClean="0"/>
              <a:t>trường</a:t>
            </a:r>
            <a:r>
              <a:rPr lang="en-US" baseline="0" dirty="0" smtClean="0"/>
              <a:t> </a:t>
            </a:r>
            <a:r>
              <a:rPr lang="en-US" baseline="0" dirty="0" err="1" smtClean="0"/>
              <a:t>thông</a:t>
            </a:r>
            <a:r>
              <a:rPr lang="en-US" baseline="0" dirty="0" smtClean="0"/>
              <a:t> tin, </a:t>
            </a:r>
            <a:r>
              <a:rPr lang="en-US" baseline="0" dirty="0" err="1" smtClean="0"/>
              <a:t>cách</a:t>
            </a:r>
            <a:r>
              <a:rPr lang="en-US" baseline="0" dirty="0" smtClean="0"/>
              <a:t> </a:t>
            </a:r>
            <a:r>
              <a:rPr lang="en-US" baseline="0" dirty="0" err="1" smtClean="0"/>
              <a:t>nhập</a:t>
            </a:r>
            <a:r>
              <a:rPr lang="en-US" baseline="0"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err="1" smtClean="0"/>
              <a:t>Hướng</a:t>
            </a:r>
            <a:r>
              <a:rPr lang="en-US" baseline="0" dirty="0" smtClean="0"/>
              <a:t> </a:t>
            </a:r>
            <a:r>
              <a:rPr lang="en-US" baseline="0" dirty="0" err="1" smtClean="0"/>
              <a:t>dẫn</a:t>
            </a:r>
            <a:r>
              <a:rPr lang="en-US" baseline="0" dirty="0" smtClean="0"/>
              <a:t> </a:t>
            </a:r>
            <a:r>
              <a:rPr lang="en-US" baseline="0" dirty="0" err="1" smtClean="0"/>
              <a:t>các</a:t>
            </a:r>
            <a:r>
              <a:rPr lang="en-US" baseline="0" dirty="0" smtClean="0"/>
              <a:t> </a:t>
            </a:r>
            <a:r>
              <a:rPr lang="en-US" baseline="0" dirty="0" err="1" smtClean="0"/>
              <a:t>chức</a:t>
            </a:r>
            <a:r>
              <a:rPr lang="en-US" baseline="0" dirty="0" smtClean="0"/>
              <a:t> </a:t>
            </a:r>
            <a:r>
              <a:rPr lang="en-US" baseline="0" dirty="0" err="1" smtClean="0"/>
              <a:t>năng</a:t>
            </a:r>
            <a:r>
              <a:rPr lang="en-US" baseline="0" dirty="0" smtClean="0"/>
              <a:t>: </a:t>
            </a:r>
            <a:r>
              <a:rPr lang="en-US" baseline="0" dirty="0" err="1" smtClean="0"/>
              <a:t>mới</a:t>
            </a:r>
            <a:r>
              <a:rPr lang="en-US" baseline="0" dirty="0" smtClean="0"/>
              <a:t>, </a:t>
            </a:r>
            <a:r>
              <a:rPr lang="en-US" baseline="0" dirty="0" err="1" smtClean="0"/>
              <a:t>sửa</a:t>
            </a:r>
            <a:r>
              <a:rPr lang="en-US" baseline="0" dirty="0" smtClean="0"/>
              <a:t>, </a:t>
            </a:r>
            <a:r>
              <a:rPr lang="en-US" baseline="0" dirty="0" err="1" smtClean="0"/>
              <a:t>xóa</a:t>
            </a:r>
            <a:r>
              <a:rPr lang="en-US" baseline="0" dirty="0" smtClean="0"/>
              <a:t>, in, </a:t>
            </a:r>
            <a:r>
              <a:rPr lang="en-US" baseline="0" dirty="0" err="1" smtClean="0"/>
              <a:t>tìm</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24</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smtClean="0"/>
              <a:t>Trình </a:t>
            </a:r>
            <a:r>
              <a:rPr lang="en-US" baseline="0" dirty="0" err="1" smtClean="0"/>
              <a:t>bày</a:t>
            </a:r>
            <a:r>
              <a:rPr lang="en-US" baseline="0" dirty="0" smtClean="0"/>
              <a:t> </a:t>
            </a:r>
            <a:r>
              <a:rPr lang="en-US" baseline="0" dirty="0" err="1" smtClean="0"/>
              <a:t>nội</a:t>
            </a:r>
            <a:r>
              <a:rPr lang="en-US" baseline="0" dirty="0" smtClean="0"/>
              <a:t> dung/ý </a:t>
            </a:r>
            <a:r>
              <a:rPr lang="en-US" baseline="0" dirty="0" err="1" smtClean="0"/>
              <a:t>nghĩa</a:t>
            </a:r>
            <a:r>
              <a:rPr lang="en-US" baseline="0" dirty="0" smtClean="0"/>
              <a:t> </a:t>
            </a:r>
            <a:r>
              <a:rPr lang="en-US" baseline="0" dirty="0" err="1" smtClean="0"/>
              <a:t>của</a:t>
            </a:r>
            <a:r>
              <a:rPr lang="en-US" baseline="0" dirty="0" smtClean="0"/>
              <a:t> </a:t>
            </a:r>
            <a:r>
              <a:rPr lang="en-US" baseline="0" dirty="0" err="1" smtClean="0"/>
              <a:t>từng</a:t>
            </a:r>
            <a:r>
              <a:rPr lang="en-US" baseline="0" dirty="0" smtClean="0"/>
              <a:t> </a:t>
            </a:r>
            <a:r>
              <a:rPr lang="en-US" baseline="0" dirty="0" err="1" smtClean="0"/>
              <a:t>trường</a:t>
            </a:r>
            <a:r>
              <a:rPr lang="en-US" baseline="0" dirty="0" smtClean="0"/>
              <a:t> </a:t>
            </a:r>
            <a:r>
              <a:rPr lang="en-US" baseline="0" dirty="0" err="1" smtClean="0"/>
              <a:t>thông</a:t>
            </a:r>
            <a:r>
              <a:rPr lang="en-US" baseline="0" dirty="0" smtClean="0"/>
              <a:t> tin, </a:t>
            </a:r>
            <a:r>
              <a:rPr lang="en-US" baseline="0" dirty="0" err="1" smtClean="0"/>
              <a:t>cách</a:t>
            </a:r>
            <a:r>
              <a:rPr lang="en-US" baseline="0" dirty="0" smtClean="0"/>
              <a:t> </a:t>
            </a:r>
            <a:r>
              <a:rPr lang="en-US" baseline="0" dirty="0" err="1" smtClean="0"/>
              <a:t>nhập</a:t>
            </a:r>
            <a:r>
              <a:rPr lang="en-US" baseline="0"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err="1" smtClean="0"/>
              <a:t>Hướng</a:t>
            </a:r>
            <a:r>
              <a:rPr lang="en-US" baseline="0" dirty="0" smtClean="0"/>
              <a:t> </a:t>
            </a:r>
            <a:r>
              <a:rPr lang="en-US" baseline="0" dirty="0" err="1" smtClean="0"/>
              <a:t>dẫn</a:t>
            </a:r>
            <a:r>
              <a:rPr lang="en-US" baseline="0" dirty="0" smtClean="0"/>
              <a:t> </a:t>
            </a:r>
            <a:r>
              <a:rPr lang="en-US" baseline="0" dirty="0" err="1" smtClean="0"/>
              <a:t>các</a:t>
            </a:r>
            <a:r>
              <a:rPr lang="en-US" baseline="0" dirty="0" smtClean="0"/>
              <a:t> </a:t>
            </a:r>
            <a:r>
              <a:rPr lang="en-US" baseline="0" dirty="0" err="1" smtClean="0"/>
              <a:t>chức</a:t>
            </a:r>
            <a:r>
              <a:rPr lang="en-US" baseline="0" dirty="0" smtClean="0"/>
              <a:t> </a:t>
            </a:r>
            <a:r>
              <a:rPr lang="en-US" baseline="0" dirty="0" err="1" smtClean="0"/>
              <a:t>năng</a:t>
            </a:r>
            <a:r>
              <a:rPr lang="en-US" baseline="0" dirty="0" smtClean="0"/>
              <a:t>: </a:t>
            </a:r>
            <a:r>
              <a:rPr lang="en-US" baseline="0" dirty="0" err="1" smtClean="0"/>
              <a:t>mới</a:t>
            </a:r>
            <a:r>
              <a:rPr lang="en-US" baseline="0" dirty="0" smtClean="0"/>
              <a:t>, </a:t>
            </a:r>
            <a:r>
              <a:rPr lang="en-US" baseline="0" dirty="0" err="1" smtClean="0"/>
              <a:t>sửa</a:t>
            </a:r>
            <a:r>
              <a:rPr lang="en-US" baseline="0" dirty="0" smtClean="0"/>
              <a:t>, </a:t>
            </a:r>
            <a:r>
              <a:rPr lang="en-US" baseline="0" dirty="0" err="1" smtClean="0"/>
              <a:t>xóa</a:t>
            </a:r>
            <a:r>
              <a:rPr lang="en-US" baseline="0" dirty="0" smtClean="0"/>
              <a:t>, in, </a:t>
            </a:r>
            <a:r>
              <a:rPr lang="en-US" baseline="0" dirty="0" err="1" smtClean="0"/>
              <a:t>tìm</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25</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Đây</a:t>
            </a:r>
            <a:r>
              <a:rPr lang="en-US" baseline="0" dirty="0" smtClean="0"/>
              <a:t> </a:t>
            </a:r>
            <a:r>
              <a:rPr lang="en-US" baseline="0" dirty="0" err="1" smtClean="0"/>
              <a:t>chỉ</a:t>
            </a:r>
            <a:r>
              <a:rPr lang="en-US" baseline="0" dirty="0" smtClean="0"/>
              <a:t> </a:t>
            </a:r>
            <a:r>
              <a:rPr lang="en-US" baseline="0" dirty="0" err="1" smtClean="0"/>
              <a:t>là</a:t>
            </a:r>
            <a:r>
              <a:rPr lang="en-US" baseline="0" dirty="0" smtClean="0"/>
              <a:t> </a:t>
            </a:r>
            <a:r>
              <a:rPr lang="en-US" baseline="0" dirty="0" err="1" smtClean="0"/>
              <a:t>một</a:t>
            </a:r>
            <a:r>
              <a:rPr lang="en-US" baseline="0" dirty="0" smtClean="0"/>
              <a:t> </a:t>
            </a:r>
            <a:r>
              <a:rPr lang="en-US" baseline="0" dirty="0" err="1" smtClean="0"/>
              <a:t>số</a:t>
            </a:r>
            <a:r>
              <a:rPr lang="en-US" baseline="0" dirty="0" smtClean="0"/>
              <a:t> b/c </a:t>
            </a:r>
            <a:r>
              <a:rPr lang="en-US" baseline="0" dirty="0" err="1" smtClean="0"/>
              <a:t>chính</a:t>
            </a:r>
            <a:r>
              <a:rPr lang="en-US" baseline="0"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err="1" smtClean="0"/>
              <a:t>Tiếp</a:t>
            </a:r>
            <a:r>
              <a:rPr lang="en-US" baseline="0" dirty="0" smtClean="0"/>
              <a:t> </a:t>
            </a:r>
            <a:r>
              <a:rPr lang="en-US" baseline="0" dirty="0" err="1" smtClean="0"/>
              <a:t>theo</a:t>
            </a:r>
            <a:r>
              <a:rPr lang="en-US" baseline="0" dirty="0" smtClean="0"/>
              <a:t> </a:t>
            </a:r>
            <a:r>
              <a:rPr lang="en-US" baseline="0" dirty="0" err="1" smtClean="0"/>
              <a:t>chỉ</a:t>
            </a:r>
            <a:r>
              <a:rPr lang="en-US" baseline="0" dirty="0" smtClean="0"/>
              <a:t> </a:t>
            </a:r>
            <a:r>
              <a:rPr lang="en-US" baseline="0" dirty="0" err="1" smtClean="0"/>
              <a:t>giới</a:t>
            </a:r>
            <a:r>
              <a:rPr lang="en-US" baseline="0" dirty="0" smtClean="0"/>
              <a:t> </a:t>
            </a:r>
            <a:r>
              <a:rPr lang="en-US" baseline="0" dirty="0" err="1" smtClean="0"/>
              <a:t>thiệu</a:t>
            </a:r>
            <a:r>
              <a:rPr lang="en-US" baseline="0" dirty="0" smtClean="0"/>
              <a:t> </a:t>
            </a:r>
            <a:r>
              <a:rPr lang="en-US" baseline="0" dirty="0" err="1" smtClean="0"/>
              <a:t>cách</a:t>
            </a:r>
            <a:r>
              <a:rPr lang="en-US" baseline="0" dirty="0" smtClean="0"/>
              <a:t> </a:t>
            </a:r>
            <a:r>
              <a:rPr lang="en-US" baseline="0" dirty="0" err="1" smtClean="0"/>
              <a:t>lên</a:t>
            </a:r>
            <a:r>
              <a:rPr lang="en-US" baseline="0" dirty="0" smtClean="0"/>
              <a:t> </a:t>
            </a:r>
            <a:r>
              <a:rPr lang="en-US" baseline="0" err="1" smtClean="0"/>
              <a:t>cho</a:t>
            </a:r>
            <a:r>
              <a:rPr lang="en-US" baseline="0" smtClean="0"/>
              <a:t> 5 </a:t>
            </a:r>
            <a:r>
              <a:rPr lang="en-US" baseline="0" dirty="0" err="1" smtClean="0"/>
              <a:t>mẫu</a:t>
            </a:r>
            <a:r>
              <a:rPr lang="en-US" baseline="0" dirty="0" smtClean="0"/>
              <a:t> b/c.</a:t>
            </a: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26</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Menu thực hiện:</a:t>
            </a:r>
          </a:p>
          <a:p>
            <a:r>
              <a:rPr lang="en-US" sz="1200" kern="1200" smtClean="0">
                <a:solidFill>
                  <a:schemeClr val="tx1"/>
                </a:solidFill>
                <a:latin typeface="+mn-lt"/>
                <a:ea typeface="+mn-ea"/>
                <a:cs typeface="+mn-cs"/>
              </a:rPr>
              <a:t>Tổng hợp/ Sổ nhật kí chung / Sổ nhật ký bán hàng</a:t>
            </a:r>
          </a:p>
          <a:p>
            <a:r>
              <a:rPr lang="en-US" sz="1200" kern="1200" smtClean="0">
                <a:solidFill>
                  <a:schemeClr val="tx1"/>
                </a:solidFill>
                <a:latin typeface="+mn-lt"/>
                <a:ea typeface="+mn-ea"/>
                <a:cs typeface="+mn-cs"/>
              </a:rPr>
              <a:t>Điều kiện lọc :</a:t>
            </a:r>
          </a:p>
          <a:p>
            <a:r>
              <a:rPr lang="en-US" sz="1200" kern="1200" smtClean="0">
                <a:solidFill>
                  <a:schemeClr val="tx1"/>
                </a:solidFill>
                <a:latin typeface="+mn-lt"/>
                <a:ea typeface="+mn-ea"/>
                <a:cs typeface="+mn-cs"/>
              </a:rPr>
              <a:t>Từ ngày …. đến ngày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27</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mtClean="0"/>
              <a:t>Menu: Bán</a:t>
            </a:r>
            <a:r>
              <a:rPr lang="en-US" baseline="0" smtClean="0"/>
              <a:t> hàng/ báo cáo bán hàng/ tổng hợp hàng bán</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Nhập</a:t>
            </a:r>
            <a:r>
              <a:rPr lang="en-US" dirty="0" smtClean="0"/>
              <a:t> đ/k</a:t>
            </a:r>
            <a:r>
              <a:rPr lang="en-US" baseline="0" dirty="0" smtClean="0"/>
              <a:t> </a:t>
            </a:r>
            <a:r>
              <a:rPr lang="en-US" baseline="0" err="1" smtClean="0"/>
              <a:t>lọc</a:t>
            </a:r>
            <a:r>
              <a:rPr lang="en-US" smtClean="0"/>
              <a:t>:</a:t>
            </a:r>
            <a:endParaRPr lang="en-US" baseline="0" dirty="0" smtClean="0"/>
          </a:p>
          <a:p>
            <a:pPr marL="171450" marR="0" indent="-171450" algn="l" defTabSz="914400" rtl="0" eaLnBrk="1" fontAlgn="base" latinLnBrk="0" hangingPunct="1">
              <a:lnSpc>
                <a:spcPct val="100000"/>
              </a:lnSpc>
              <a:spcBef>
                <a:spcPct val="30000"/>
              </a:spcBef>
              <a:spcAft>
                <a:spcPct val="0"/>
              </a:spcAft>
              <a:buClrTx/>
              <a:buSzTx/>
              <a:buFontTx/>
              <a:buChar char="-"/>
              <a:tabLst/>
              <a:defRPr/>
            </a:pPr>
            <a:r>
              <a:rPr lang="en-US" baseline="0" dirty="0" err="1" smtClean="0"/>
              <a:t>Từ</a:t>
            </a:r>
            <a:r>
              <a:rPr lang="en-US" baseline="0" dirty="0" smtClean="0"/>
              <a:t> </a:t>
            </a:r>
            <a:r>
              <a:rPr lang="en-US" baseline="0" dirty="0" err="1" smtClean="0"/>
              <a:t>ngày</a:t>
            </a:r>
            <a:r>
              <a:rPr lang="en-US" baseline="0" dirty="0" smtClean="0"/>
              <a:t> … </a:t>
            </a:r>
            <a:r>
              <a:rPr lang="en-US" baseline="0" dirty="0" err="1" smtClean="0"/>
              <a:t>đến</a:t>
            </a:r>
            <a:r>
              <a:rPr lang="en-US" baseline="0" dirty="0" smtClean="0"/>
              <a:t> </a:t>
            </a:r>
            <a:r>
              <a:rPr lang="en-US" baseline="0" dirty="0" err="1" smtClean="0"/>
              <a:t>ngày</a:t>
            </a:r>
            <a:r>
              <a:rPr lang="en-US" baseline="0" dirty="0" smtClean="0"/>
              <a:t> …</a:t>
            </a:r>
          </a:p>
          <a:p>
            <a:pPr marL="171450" marR="0" indent="-171450" algn="l" defTabSz="914400" rtl="0" eaLnBrk="1" fontAlgn="base" latinLnBrk="0" hangingPunct="1">
              <a:lnSpc>
                <a:spcPct val="100000"/>
              </a:lnSpc>
              <a:spcBef>
                <a:spcPct val="30000"/>
              </a:spcBef>
              <a:spcAft>
                <a:spcPct val="0"/>
              </a:spcAft>
              <a:buClrTx/>
              <a:buSzTx/>
              <a:buFontTx/>
              <a:buChar char="-"/>
              <a:tabLst/>
              <a:defRPr/>
            </a:pPr>
            <a:r>
              <a:rPr lang="en-US" baseline="0" smtClean="0"/>
              <a:t>Khách hàng</a:t>
            </a:r>
          </a:p>
          <a:p>
            <a:pPr marL="171450" marR="0" indent="-171450" algn="l" defTabSz="914400" rtl="0" eaLnBrk="1" fontAlgn="base" latinLnBrk="0" hangingPunct="1">
              <a:lnSpc>
                <a:spcPct val="100000"/>
              </a:lnSpc>
              <a:spcBef>
                <a:spcPct val="30000"/>
              </a:spcBef>
              <a:spcAft>
                <a:spcPct val="0"/>
              </a:spcAft>
              <a:buClrTx/>
              <a:buSzTx/>
              <a:buFontTx/>
              <a:buChar char="-"/>
              <a:tabLst/>
              <a:defRPr/>
            </a:pPr>
            <a:r>
              <a:rPr lang="en-US" baseline="0" smtClean="0"/>
              <a:t>Nhóm khách hàng</a:t>
            </a:r>
            <a:endParaRPr lang="en-US" baseline="0"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28</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Menu thực hiện:</a:t>
            </a:r>
          </a:p>
          <a:p>
            <a:r>
              <a:rPr lang="en-US" sz="1200" kern="1200" smtClean="0">
                <a:solidFill>
                  <a:schemeClr val="tx1"/>
                </a:solidFill>
                <a:latin typeface="+mn-lt"/>
                <a:ea typeface="+mn-ea"/>
                <a:cs typeface="+mn-cs"/>
              </a:rPr>
              <a:t>Tổng hợp/ Sổ nhật ký chung / Sổ nhật ký thu tiền</a:t>
            </a:r>
          </a:p>
          <a:p>
            <a:r>
              <a:rPr lang="en-US" sz="1200" kern="1200" smtClean="0">
                <a:solidFill>
                  <a:schemeClr val="tx1"/>
                </a:solidFill>
                <a:latin typeface="+mn-lt"/>
                <a:ea typeface="+mn-ea"/>
                <a:cs typeface="+mn-cs"/>
              </a:rPr>
              <a:t>Điều kiện lọc :</a:t>
            </a:r>
          </a:p>
          <a:p>
            <a:r>
              <a:rPr lang="en-US" sz="1200" kern="1200" smtClean="0">
                <a:solidFill>
                  <a:schemeClr val="tx1"/>
                </a:solidFill>
                <a:latin typeface="+mn-lt"/>
                <a:ea typeface="+mn-ea"/>
                <a:cs typeface="+mn-cs"/>
              </a:rPr>
              <a:t>Từ ngày …. đến ngày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29</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kern="1200" smtClean="0">
                <a:solidFill>
                  <a:schemeClr val="tx1"/>
                </a:solidFill>
                <a:latin typeface="+mn-lt"/>
                <a:ea typeface="+mn-ea"/>
                <a:cs typeface="+mn-cs"/>
              </a:rPr>
              <a:t>Menu thực hiện:</a:t>
            </a:r>
            <a:endParaRPr lang="en-US" sz="1200" kern="1200" smtClean="0">
              <a:solidFill>
                <a:schemeClr val="tx1"/>
              </a:solidFill>
              <a:latin typeface="+mn-lt"/>
              <a:ea typeface="+mn-ea"/>
              <a:cs typeface="+mn-cs"/>
            </a:endParaRPr>
          </a:p>
          <a:p>
            <a:r>
              <a:rPr lang="vi-VN" sz="1200" kern="1200" smtClean="0">
                <a:solidFill>
                  <a:schemeClr val="tx1"/>
                </a:solidFill>
                <a:latin typeface="+mn-lt"/>
                <a:ea typeface="+mn-ea"/>
                <a:cs typeface="+mn-cs"/>
              </a:rPr>
              <a:t>Bán hàng/ Báo cáo công nợ theo khách hàng/ Sổ chi tiết công nợ của một khách hàng</a:t>
            </a:r>
            <a:endParaRPr lang="en-US" sz="1200" kern="1200" smtClean="0">
              <a:solidFill>
                <a:schemeClr val="tx1"/>
              </a:solidFill>
              <a:latin typeface="+mn-lt"/>
              <a:ea typeface="+mn-ea"/>
              <a:cs typeface="+mn-cs"/>
            </a:endParaRPr>
          </a:p>
          <a:p>
            <a:r>
              <a:rPr lang="vi-VN" sz="1200" kern="1200" smtClean="0">
                <a:solidFill>
                  <a:schemeClr val="tx1"/>
                </a:solidFill>
                <a:latin typeface="+mn-lt"/>
                <a:ea typeface="+mn-ea"/>
                <a:cs typeface="+mn-cs"/>
              </a:rPr>
              <a:t>Điều kiện lọc</a:t>
            </a:r>
            <a:endParaRPr lang="en-US" sz="1200" kern="1200" smtClean="0">
              <a:solidFill>
                <a:schemeClr val="tx1"/>
              </a:solidFill>
              <a:latin typeface="+mn-lt"/>
              <a:ea typeface="+mn-ea"/>
              <a:cs typeface="+mn-cs"/>
            </a:endParaRPr>
          </a:p>
          <a:p>
            <a:r>
              <a:rPr lang="vi-VN" sz="1200" kern="1200" smtClean="0">
                <a:solidFill>
                  <a:schemeClr val="tx1"/>
                </a:solidFill>
                <a:latin typeface="+mn-lt"/>
                <a:ea typeface="+mn-ea"/>
                <a:cs typeface="+mn-cs"/>
              </a:rPr>
              <a:t>Từ ngày …. đến ngày ….</a:t>
            </a:r>
            <a:endParaRPr lang="en-US" sz="1200" kern="1200" smtClean="0">
              <a:solidFill>
                <a:schemeClr val="tx1"/>
              </a:solidFill>
              <a:latin typeface="+mn-lt"/>
              <a:ea typeface="+mn-ea"/>
              <a:cs typeface="+mn-cs"/>
            </a:endParaRPr>
          </a:p>
          <a:p>
            <a:r>
              <a:rPr lang="en-US" sz="1200" kern="1200" smtClean="0">
                <a:solidFill>
                  <a:schemeClr val="tx1"/>
                </a:solidFill>
                <a:latin typeface="+mn-lt"/>
                <a:ea typeface="+mn-ea"/>
                <a:cs typeface="+mn-cs"/>
              </a:rPr>
              <a:t>T</a:t>
            </a:r>
            <a:r>
              <a:rPr lang="vi-VN" sz="1200" kern="1200" smtClean="0">
                <a:solidFill>
                  <a:schemeClr val="tx1"/>
                </a:solidFill>
                <a:latin typeface="+mn-lt"/>
                <a:ea typeface="+mn-ea"/>
                <a:cs typeface="+mn-cs"/>
              </a:rPr>
              <a:t>ài khoản</a:t>
            </a:r>
            <a:r>
              <a:rPr lang="en-US" sz="1200" kern="1200" smtClean="0">
                <a:solidFill>
                  <a:schemeClr val="tx1"/>
                </a:solidFill>
                <a:latin typeface="+mn-lt"/>
                <a:ea typeface="+mn-ea"/>
                <a:cs typeface="+mn-cs"/>
              </a:rPr>
              <a:t>: 131</a:t>
            </a:r>
          </a:p>
          <a:p>
            <a:r>
              <a:rPr lang="en-US" sz="1200" kern="1200" smtClean="0">
                <a:solidFill>
                  <a:schemeClr val="tx1"/>
                </a:solidFill>
                <a:latin typeface="+mn-lt"/>
                <a:ea typeface="+mn-ea"/>
                <a:cs typeface="+mn-cs"/>
              </a:rPr>
              <a:t>Mã khách: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30</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4</a:t>
            </a:fld>
            <a:endParaRPr lang="en-US"/>
          </a:p>
        </p:txBody>
      </p:sp>
    </p:spTree>
    <p:extLst>
      <p:ext uri="{BB962C8B-B14F-4D97-AF65-F5344CB8AC3E}">
        <p14:creationId xmlns="" xmlns:p14="http://schemas.microsoft.com/office/powerpoint/2010/main" val="37639834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Menu thực hiện:</a:t>
            </a:r>
          </a:p>
          <a:p>
            <a:r>
              <a:rPr lang="en-US" sz="1200" kern="1200" smtClean="0">
                <a:solidFill>
                  <a:schemeClr val="tx1"/>
                </a:solidFill>
                <a:latin typeface="+mn-lt"/>
                <a:ea typeface="+mn-ea"/>
                <a:cs typeface="+mn-cs"/>
              </a:rPr>
              <a:t>Bán hàng/ Báo cáo công nợ theo khách hàng/ Bảng cân</a:t>
            </a:r>
            <a:r>
              <a:rPr lang="en-US" sz="1200" kern="1200" baseline="0" smtClean="0">
                <a:solidFill>
                  <a:schemeClr val="tx1"/>
                </a:solidFill>
                <a:latin typeface="+mn-lt"/>
                <a:ea typeface="+mn-ea"/>
                <a:cs typeface="+mn-cs"/>
              </a:rPr>
              <a:t> đối</a:t>
            </a:r>
            <a:r>
              <a:rPr lang="en-US" sz="1200" kern="1200" smtClean="0">
                <a:solidFill>
                  <a:schemeClr val="tx1"/>
                </a:solidFill>
                <a:latin typeface="+mn-lt"/>
                <a:ea typeface="+mn-ea"/>
                <a:cs typeface="+mn-cs"/>
              </a:rPr>
              <a:t> phát sinh công nợ của 1 tài khoản</a:t>
            </a:r>
          </a:p>
          <a:p>
            <a:r>
              <a:rPr lang="en-US" sz="1200" kern="1200" smtClean="0">
                <a:solidFill>
                  <a:schemeClr val="tx1"/>
                </a:solidFill>
                <a:latin typeface="+mn-lt"/>
                <a:ea typeface="+mn-ea"/>
                <a:cs typeface="+mn-cs"/>
              </a:rPr>
              <a:t>Điều kiện lọc</a:t>
            </a:r>
          </a:p>
          <a:p>
            <a:r>
              <a:rPr lang="en-US" sz="1200" kern="1200" smtClean="0">
                <a:solidFill>
                  <a:schemeClr val="tx1"/>
                </a:solidFill>
                <a:latin typeface="+mn-lt"/>
                <a:ea typeface="+mn-ea"/>
                <a:cs typeface="+mn-cs"/>
              </a:rPr>
              <a:t>Tài khoản:</a:t>
            </a:r>
            <a:r>
              <a:rPr lang="vi-VN" sz="1200" kern="1200" smtClean="0">
                <a:solidFill>
                  <a:schemeClr val="tx1"/>
                </a:solidFill>
                <a:latin typeface="+mn-lt"/>
                <a:ea typeface="+mn-ea"/>
                <a:cs typeface="+mn-cs"/>
              </a:rPr>
              <a:t> 131</a:t>
            </a:r>
            <a:endParaRPr lang="en-US" sz="1200" kern="1200" smtClean="0">
              <a:solidFill>
                <a:schemeClr val="tx1"/>
              </a:solidFill>
              <a:latin typeface="+mn-lt"/>
              <a:ea typeface="+mn-ea"/>
              <a:cs typeface="+mn-cs"/>
            </a:endParaRPr>
          </a:p>
          <a:p>
            <a:r>
              <a:rPr lang="en-US" sz="1200" kern="1200" smtClean="0">
                <a:solidFill>
                  <a:schemeClr val="tx1"/>
                </a:solidFill>
                <a:latin typeface="+mn-lt"/>
                <a:ea typeface="+mn-ea"/>
                <a:cs typeface="+mn-cs"/>
              </a:rPr>
              <a:t>Từ ngày …. đến ngày ….</a:t>
            </a:r>
          </a:p>
          <a:p>
            <a:r>
              <a:rPr lang="en-US" sz="1200" kern="1200" smtClean="0">
                <a:solidFill>
                  <a:schemeClr val="tx1"/>
                </a:solidFill>
                <a:latin typeface="+mn-lt"/>
                <a:ea typeface="+mn-ea"/>
                <a:cs typeface="+mn-cs"/>
              </a:rPr>
              <a:t>Mã khách</a:t>
            </a:r>
          </a:p>
          <a:p>
            <a:r>
              <a:rPr lang="en-US" sz="1200" kern="1200" smtClean="0">
                <a:solidFill>
                  <a:schemeClr val="tx1"/>
                </a:solidFill>
                <a:latin typeface="+mn-lt"/>
                <a:ea typeface="+mn-ea"/>
                <a:cs typeface="+mn-cs"/>
              </a:rPr>
              <a:t>Nhóm khách 1,2,3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31</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5</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6</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7</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8</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Đây</a:t>
            </a:r>
            <a:r>
              <a:rPr lang="en-US" baseline="0" dirty="0" smtClean="0"/>
              <a:t> </a:t>
            </a:r>
            <a:r>
              <a:rPr lang="en-US" baseline="0" dirty="0" err="1" smtClean="0"/>
              <a:t>chỉ</a:t>
            </a:r>
            <a:r>
              <a:rPr lang="en-US" baseline="0" dirty="0" smtClean="0"/>
              <a:t> </a:t>
            </a:r>
            <a:r>
              <a:rPr lang="en-US" baseline="0" dirty="0" err="1" smtClean="0"/>
              <a:t>là</a:t>
            </a:r>
            <a:r>
              <a:rPr lang="en-US" baseline="0" dirty="0" smtClean="0"/>
              <a:t> </a:t>
            </a:r>
            <a:r>
              <a:rPr lang="en-US" baseline="0" dirty="0" err="1" smtClean="0"/>
              <a:t>một</a:t>
            </a:r>
            <a:r>
              <a:rPr lang="en-US" baseline="0" dirty="0" smtClean="0"/>
              <a:t> </a:t>
            </a:r>
            <a:r>
              <a:rPr lang="en-US" baseline="0" dirty="0" err="1" smtClean="0"/>
              <a:t>số</a:t>
            </a:r>
            <a:r>
              <a:rPr lang="en-US" baseline="0" dirty="0" smtClean="0"/>
              <a:t> </a:t>
            </a:r>
            <a:r>
              <a:rPr lang="en-US" baseline="0" dirty="0" err="1" smtClean="0"/>
              <a:t>báo</a:t>
            </a:r>
            <a:r>
              <a:rPr lang="en-US" baseline="0" dirty="0" smtClean="0"/>
              <a:t> </a:t>
            </a:r>
            <a:r>
              <a:rPr lang="en-US" baseline="0" dirty="0" err="1" smtClean="0"/>
              <a:t>cáo</a:t>
            </a:r>
            <a:r>
              <a:rPr lang="en-US" baseline="0" dirty="0" smtClean="0"/>
              <a:t> </a:t>
            </a:r>
            <a:r>
              <a:rPr lang="en-US" baseline="0" dirty="0" err="1" smtClean="0"/>
              <a:t>chính</a:t>
            </a:r>
            <a:r>
              <a:rPr lang="en-US" baseline="0" dirty="0" smtClean="0"/>
              <a:t> </a:t>
            </a:r>
            <a:r>
              <a:rPr lang="en-US" baseline="0" dirty="0" err="1" smtClean="0"/>
              <a:t>mang</a:t>
            </a:r>
            <a:r>
              <a:rPr lang="en-US" baseline="0" dirty="0" smtClean="0"/>
              <a:t> </a:t>
            </a:r>
            <a:r>
              <a:rPr lang="en-US" baseline="0" dirty="0" err="1" smtClean="0"/>
              <a:t>tính</a:t>
            </a:r>
            <a:r>
              <a:rPr lang="en-US" baseline="0" dirty="0" smtClean="0"/>
              <a:t> </a:t>
            </a:r>
            <a:r>
              <a:rPr lang="en-US" baseline="0" err="1" smtClean="0"/>
              <a:t>giới</a:t>
            </a:r>
            <a:r>
              <a:rPr lang="en-US" baseline="0" smtClean="0"/>
              <a:t> thiệu</a:t>
            </a:r>
            <a:r>
              <a:rPr lang="en-US" baseline="0" dirty="0" smtClean="0"/>
              <a:t>.</a:t>
            </a:r>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9</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10</a:t>
            </a:fld>
            <a:endParaRPr lang="en-US"/>
          </a:p>
        </p:txBody>
      </p:sp>
    </p:spTree>
    <p:extLst>
      <p:ext uri="{BB962C8B-B14F-4D97-AF65-F5344CB8AC3E}">
        <p14:creationId xmlns="" xmlns:p14="http://schemas.microsoft.com/office/powerpoint/2010/main" val="3368773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316163"/>
            <a:ext cx="8077200" cy="585787"/>
          </a:xfrm>
          <a:extLst>
            <a:ext uri="{91240B29-F687-4F45-9708-019B960494DF}">
              <a14:hiddenLine xmlns="" xmlns:a14="http://schemas.microsoft.com/office/drawing/2010/main" w="9525" algn="ctr">
                <a:solidFill>
                  <a:schemeClr val="tx1"/>
                </a:solidFill>
                <a:miter lim="800000"/>
                <a:headEnd/>
                <a:tailEnd/>
              </a14:hiddenLine>
            </a:ext>
          </a:extLst>
        </p:spPr>
        <p:txBody>
          <a:bodyPr anchor="ctr"/>
          <a:lstStyle>
            <a:lvl1pPr>
              <a:defRPr>
                <a:solidFill>
                  <a:schemeClr val="tx1"/>
                </a:solidFill>
              </a:defRPr>
            </a:lvl1pPr>
          </a:lstStyle>
          <a:p>
            <a:pPr lvl="0"/>
            <a:r>
              <a:rPr lang="en-US" noProof="0" smtClean="0"/>
              <a:t>Click to edit Master title style</a:t>
            </a: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9725" y="228600"/>
            <a:ext cx="2101850" cy="36591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156325" cy="3659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15400" cy="590931"/>
          </a:xfrm>
        </p:spPr>
        <p:txBody>
          <a:bodyPr/>
          <a:lstStyle>
            <a:lvl1pPr>
              <a:defRPr>
                <a:solidFill>
                  <a:schemeClr val="accent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2">
                    <a:lumMod val="20000"/>
                    <a:lumOff val="80000"/>
                  </a:schemeClr>
                </a:solidFill>
              </a:defRPr>
            </a:lvl1pPr>
            <a:lvl2pPr>
              <a:defRPr>
                <a:solidFill>
                  <a:schemeClr val="tx2">
                    <a:lumMod val="20000"/>
                    <a:lumOff val="80000"/>
                  </a:schemeClr>
                </a:solidFill>
              </a:defRPr>
            </a:lvl2pPr>
            <a:lvl3pPr>
              <a:defRPr>
                <a:solidFill>
                  <a:schemeClr val="tx2">
                    <a:lumMod val="20000"/>
                    <a:lumOff val="80000"/>
                  </a:schemeClr>
                </a:solidFill>
              </a:defRPr>
            </a:lvl3pPr>
            <a:lvl4pPr>
              <a:defRPr>
                <a:solidFill>
                  <a:schemeClr val="tx2">
                    <a:lumMod val="20000"/>
                    <a:lumOff val="80000"/>
                  </a:schemeClr>
                </a:solidFill>
              </a:defRPr>
            </a:lvl4pPr>
            <a:lvl5pPr>
              <a:defRPr>
                <a:solidFill>
                  <a:schemeClr val="tx2">
                    <a:lumMod val="20000"/>
                    <a:lumOff val="8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AutoShape 5"/>
          <p:cNvSpPr>
            <a:spLocks noChangeArrowheads="1"/>
          </p:cNvSpPr>
          <p:nvPr userDrawn="1"/>
        </p:nvSpPr>
        <p:spPr bwMode="auto">
          <a:xfrm>
            <a:off x="228600" y="914400"/>
            <a:ext cx="8763000" cy="5638800"/>
          </a:xfrm>
          <a:prstGeom prst="roundRect">
            <a:avLst>
              <a:gd name="adj" fmla="val 1565"/>
            </a:avLst>
          </a:prstGeom>
          <a:solidFill>
            <a:schemeClr val="tx1"/>
          </a:solidFill>
          <a:ln w="9525" algn="ctr">
            <a:solidFill>
              <a:schemeClr val="bg2"/>
            </a:solidFill>
            <a:round/>
            <a:headEnd/>
            <a:tailEnd/>
          </a:ln>
        </p:spPr>
        <p:txBody>
          <a:bodyPr wrap="none" anchor="ctr"/>
          <a:lstStyle/>
          <a:p>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1000" y="4419600"/>
            <a:ext cx="7772400" cy="1200329"/>
          </a:xfrm>
        </p:spPr>
        <p:txBody>
          <a:bodyPr/>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 y="2895600"/>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cap="none" spc="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defRPr>
            </a:lvl1pPr>
          </a:lstStyle>
          <a:p>
            <a:r>
              <a:rPr lang="en-US" smtClean="0"/>
              <a:t>Click to edit Master title style</a:t>
            </a:r>
            <a:endParaRPr lang="en-US"/>
          </a:p>
        </p:txBody>
      </p:sp>
      <p:sp>
        <p:nvSpPr>
          <p:cNvPr id="3" name="Content Placeholder 2"/>
          <p:cNvSpPr>
            <a:spLocks noGrp="1"/>
          </p:cNvSpPr>
          <p:nvPr>
            <p:ph sz="half" idx="1"/>
          </p:nvPr>
        </p:nvSpPr>
        <p:spPr>
          <a:xfrm>
            <a:off x="381000" y="1417638"/>
            <a:ext cx="4129088" cy="2470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2488" y="1417638"/>
            <a:ext cx="4129087" cy="2470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646331"/>
          </a:xfrm>
        </p:spPr>
        <p:txBody>
          <a:bodyPr/>
          <a:lstStyle>
            <a:lvl1pPr>
              <a:defRPr b="1" cap="none" spc="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10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572000" y="1535113"/>
            <a:ext cx="4114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2000" y="2174875"/>
            <a:ext cx="4114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cap="none" spc="0">
                <a:ln>
                  <a:prstDash val="solid"/>
                </a:ln>
                <a:solidFill>
                  <a:srgbClr val="00B050"/>
                </a:solidFill>
                <a:effectLst>
                  <a:outerShdw blurRad="88000" dist="50800" dir="5040000" algn="tl">
                    <a:schemeClr val="accent4">
                      <a:tint val="80000"/>
                      <a:satMod val="250000"/>
                      <a:alpha val="45000"/>
                    </a:schemeClr>
                  </a:outerShdw>
                </a:effectLst>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88769"/>
            <a:ext cx="3008313" cy="646331"/>
          </a:xfrm>
        </p:spPr>
        <p:txBody>
          <a:bodyPr anchor="b"/>
          <a:lstStyle>
            <a:lvl1pPr algn="l">
              <a:defRPr sz="2000" b="1">
                <a:solidFill>
                  <a:schemeClr val="tx1"/>
                </a:solidFill>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3366"/>
            </a:gs>
            <a:gs pos="0">
              <a:srgbClr val="0070C0"/>
            </a:gs>
            <a:gs pos="100000">
              <a:srgbClr val="0092B4"/>
            </a:gs>
            <a:gs pos="0">
              <a:srgbClr val="21A0FF"/>
            </a:gs>
            <a:gs pos="100000">
              <a:srgbClr val="117D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228600"/>
            <a:ext cx="8382000" cy="5909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r>
              <a:rPr lang="en-US" dirty="0" smtClean="0"/>
              <a:t>Click to edit Title Slide</a:t>
            </a:r>
          </a:p>
        </p:txBody>
      </p:sp>
      <p:sp>
        <p:nvSpPr>
          <p:cNvPr id="1027" name="Rectangle 8"/>
          <p:cNvSpPr>
            <a:spLocks noGrp="1" noChangeArrowheads="1"/>
          </p:cNvSpPr>
          <p:nvPr>
            <p:ph type="body" idx="1"/>
          </p:nvPr>
        </p:nvSpPr>
        <p:spPr bwMode="auto">
          <a:xfrm>
            <a:off x="381000" y="1417638"/>
            <a:ext cx="8410575" cy="2470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28" name="Picture 11" descr="bullet"/>
          <p:cNvPicPr>
            <a:picLocks noChangeAspect="1" noChangeArrowheads="1"/>
          </p:cNvPicPr>
          <p:nvPr/>
        </p:nvPicPr>
        <p:blipFill>
          <a:blip r:embed="rId13" cstate="print"/>
          <a:srcRect/>
          <a:stretch>
            <a:fillRect/>
          </a:stretch>
        </p:blipFill>
        <p:spPr bwMode="auto">
          <a:xfrm>
            <a:off x="9336088" y="0"/>
            <a:ext cx="241300" cy="241300"/>
          </a:xfrm>
          <a:prstGeom prst="rect">
            <a:avLst/>
          </a:prstGeom>
          <a:noFill/>
          <a:ln w="9525">
            <a:noFill/>
            <a:miter lim="800000"/>
            <a:headEnd/>
            <a:tailEnd/>
          </a:ln>
        </p:spPr>
      </p:pic>
      <p:sp>
        <p:nvSpPr>
          <p:cNvPr id="2" name="TextBox 1"/>
          <p:cNvSpPr txBox="1"/>
          <p:nvPr userDrawn="1"/>
        </p:nvSpPr>
        <p:spPr>
          <a:xfrm>
            <a:off x="152400" y="6611779"/>
            <a:ext cx="2209800" cy="246221"/>
          </a:xfrm>
          <a:prstGeom prst="rect">
            <a:avLst/>
          </a:prstGeom>
          <a:noFill/>
        </p:spPr>
        <p:txBody>
          <a:bodyPr wrap="square" rtlCol="0">
            <a:spAutoFit/>
          </a:bodyPr>
          <a:lstStyle/>
          <a:p>
            <a:r>
              <a:rPr lang="en-US" sz="1000" i="1" dirty="0" err="1" smtClean="0">
                <a:solidFill>
                  <a:srgbClr val="00B050"/>
                </a:solidFill>
                <a:latin typeface="Arial" pitchFamily="34" charset="0"/>
                <a:cs typeface="Arial" pitchFamily="34" charset="0"/>
              </a:rPr>
              <a:t>Bản</a:t>
            </a:r>
            <a:r>
              <a:rPr lang="en-US" sz="1000" i="1" baseline="0" dirty="0" smtClean="0">
                <a:solidFill>
                  <a:srgbClr val="00B050"/>
                </a:solidFill>
                <a:latin typeface="Arial" pitchFamily="34" charset="0"/>
                <a:cs typeface="Arial" pitchFamily="34" charset="0"/>
              </a:rPr>
              <a:t> </a:t>
            </a:r>
            <a:r>
              <a:rPr lang="en-US" sz="1000" i="1" baseline="0" dirty="0" err="1" smtClean="0">
                <a:solidFill>
                  <a:srgbClr val="00B050"/>
                </a:solidFill>
                <a:latin typeface="Arial" pitchFamily="34" charset="0"/>
                <a:cs typeface="Arial" pitchFamily="34" charset="0"/>
              </a:rPr>
              <a:t>quyền</a:t>
            </a:r>
            <a:r>
              <a:rPr lang="en-US" sz="1000" i="1" baseline="0" dirty="0" smtClean="0">
                <a:solidFill>
                  <a:srgbClr val="00B050"/>
                </a:solidFill>
                <a:latin typeface="Arial" pitchFamily="34" charset="0"/>
                <a:cs typeface="Arial" pitchFamily="34" charset="0"/>
              </a:rPr>
              <a:t>: </a:t>
            </a:r>
            <a:r>
              <a:rPr lang="en-US" sz="1000" i="1" baseline="0" dirty="0" err="1" smtClean="0">
                <a:solidFill>
                  <a:srgbClr val="00B050"/>
                </a:solidFill>
                <a:latin typeface="Arial" pitchFamily="34" charset="0"/>
                <a:cs typeface="Arial" pitchFamily="34" charset="0"/>
              </a:rPr>
              <a:t>Cty</a:t>
            </a:r>
            <a:r>
              <a:rPr lang="en-US" sz="1000" i="1" baseline="0" dirty="0" smtClean="0">
                <a:solidFill>
                  <a:srgbClr val="00B050"/>
                </a:solidFill>
                <a:latin typeface="Arial" pitchFamily="34" charset="0"/>
                <a:cs typeface="Arial" pitchFamily="34" charset="0"/>
              </a:rPr>
              <a:t> </a:t>
            </a:r>
            <a:r>
              <a:rPr lang="en-US" sz="1000" i="1" baseline="0" dirty="0" err="1" smtClean="0">
                <a:solidFill>
                  <a:srgbClr val="00B050"/>
                </a:solidFill>
                <a:latin typeface="Arial" pitchFamily="34" charset="0"/>
                <a:cs typeface="Arial" pitchFamily="34" charset="0"/>
              </a:rPr>
              <a:t>Phần</a:t>
            </a:r>
            <a:r>
              <a:rPr lang="en-US" sz="1000" i="1" baseline="0" dirty="0" smtClean="0">
                <a:solidFill>
                  <a:srgbClr val="00B050"/>
                </a:solidFill>
                <a:latin typeface="Arial" pitchFamily="34" charset="0"/>
                <a:cs typeface="Arial" pitchFamily="34" charset="0"/>
              </a:rPr>
              <a:t> </a:t>
            </a:r>
            <a:r>
              <a:rPr lang="en-US" sz="1000" i="1" baseline="0" dirty="0" err="1" smtClean="0">
                <a:solidFill>
                  <a:srgbClr val="00B050"/>
                </a:solidFill>
                <a:latin typeface="Arial" pitchFamily="34" charset="0"/>
                <a:cs typeface="Arial" pitchFamily="34" charset="0"/>
              </a:rPr>
              <a:t>mềm</a:t>
            </a:r>
            <a:r>
              <a:rPr lang="en-US" sz="1000" i="1" baseline="0" dirty="0" smtClean="0">
                <a:solidFill>
                  <a:srgbClr val="00B050"/>
                </a:solidFill>
                <a:latin typeface="Arial" pitchFamily="34" charset="0"/>
                <a:cs typeface="Arial" pitchFamily="34" charset="0"/>
              </a:rPr>
              <a:t> FAST.</a:t>
            </a:r>
            <a:endParaRPr lang="en-US" sz="1000" i="1" dirty="0">
              <a:solidFill>
                <a:srgbClr val="00B050"/>
              </a:solidFill>
              <a:latin typeface="Arial" pitchFamily="34" charset="0"/>
              <a:cs typeface="Arial" pitchFamily="34" charset="0"/>
            </a:endParaRPr>
          </a:p>
        </p:txBody>
      </p:sp>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fade/>
  </p:transition>
  <p:timing>
    <p:tnLst>
      <p:par>
        <p:cTn id="1" dur="indefinite" restart="never" nodeType="tmRoot"/>
      </p:par>
    </p:tnLst>
  </p:timing>
  <p:txStyles>
    <p:titleStyle>
      <a:lvl1pPr algn="l" rtl="0" fontAlgn="base">
        <a:lnSpc>
          <a:spcPct val="90000"/>
        </a:lnSpc>
        <a:spcBef>
          <a:spcPct val="0"/>
        </a:spcBef>
        <a:spcAft>
          <a:spcPct val="0"/>
        </a:spcAft>
        <a:defRPr sz="3600" b="1">
          <a:ln>
            <a:prstDash val="solid"/>
          </a:ln>
          <a:solidFill>
            <a:srgbClr val="00B050"/>
          </a:solidFill>
          <a:effectLst/>
          <a:latin typeface="Microsoft Sans Serif" pitchFamily="34" charset="0"/>
          <a:ea typeface="+mj-ea"/>
          <a:cs typeface="Microsoft Sans Serif" pitchFamily="34" charset="0"/>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p:titleStyle>
    <p:bodyStyle>
      <a:lvl1pPr marL="447675" indent="-447675" algn="l" rtl="0" fontAlgn="base">
        <a:spcBef>
          <a:spcPct val="25000"/>
        </a:spcBef>
        <a:spcAft>
          <a:spcPct val="25000"/>
        </a:spcAft>
        <a:buClr>
          <a:schemeClr val="tx2"/>
        </a:buClr>
        <a:buFont typeface="Wingdings 2" pitchFamily="18" charset="2"/>
        <a:buBlip>
          <a:blip r:embed="rId13"/>
        </a:buBlip>
        <a:defRPr sz="2800">
          <a:solidFill>
            <a:schemeClr val="tx1"/>
          </a:solidFill>
          <a:latin typeface="Microsoft Sans Serif" pitchFamily="34" charset="0"/>
          <a:ea typeface="+mn-ea"/>
          <a:cs typeface="Microsoft Sans Serif" pitchFamily="34" charset="0"/>
        </a:defRPr>
      </a:lvl1pPr>
      <a:lvl2pPr marL="833438" indent="-354013" algn="l" rtl="0" fontAlgn="base">
        <a:spcBef>
          <a:spcPct val="25000"/>
        </a:spcBef>
        <a:spcAft>
          <a:spcPct val="25000"/>
        </a:spcAft>
        <a:buClr>
          <a:schemeClr val="tx2"/>
        </a:buClr>
        <a:buFont typeface="Wingdings 2" pitchFamily="18" charset="2"/>
        <a:buBlip>
          <a:blip r:embed="rId13"/>
        </a:buBlip>
        <a:defRPr sz="2400">
          <a:solidFill>
            <a:schemeClr val="tx1"/>
          </a:solidFill>
          <a:latin typeface="Microsoft Sans Serif" pitchFamily="34" charset="0"/>
          <a:cs typeface="Microsoft Sans Serif" pitchFamily="34" charset="0"/>
        </a:defRPr>
      </a:lvl2pPr>
      <a:lvl3pPr marL="1208088" indent="-373063" algn="l" rtl="0" fontAlgn="base">
        <a:spcBef>
          <a:spcPct val="25000"/>
        </a:spcBef>
        <a:spcAft>
          <a:spcPct val="25000"/>
        </a:spcAft>
        <a:buClr>
          <a:schemeClr val="tx2"/>
        </a:buClr>
        <a:buFont typeface="Wingdings 2" pitchFamily="18" charset="2"/>
        <a:buBlip>
          <a:blip r:embed="rId13"/>
        </a:buBlip>
        <a:defRPr sz="2000">
          <a:solidFill>
            <a:schemeClr val="tx1"/>
          </a:solidFill>
          <a:latin typeface="Microsoft Sans Serif" pitchFamily="34" charset="0"/>
          <a:cs typeface="Microsoft Sans Serif" pitchFamily="34" charset="0"/>
        </a:defRPr>
      </a:lvl3pPr>
      <a:lvl4pPr marL="1544638" indent="-334963" algn="l" rtl="0" fontAlgn="base">
        <a:spcBef>
          <a:spcPct val="25000"/>
        </a:spcBef>
        <a:spcAft>
          <a:spcPct val="25000"/>
        </a:spcAft>
        <a:buClr>
          <a:schemeClr val="tx2"/>
        </a:buClr>
        <a:buFont typeface="Wingdings 2" pitchFamily="18" charset="2"/>
        <a:buBlip>
          <a:blip r:embed="rId13"/>
        </a:buBlip>
        <a:defRPr sz="2000">
          <a:solidFill>
            <a:schemeClr val="tx1"/>
          </a:solidFill>
          <a:latin typeface="Microsoft Sans Serif" pitchFamily="34" charset="0"/>
          <a:cs typeface="Microsoft Sans Serif" pitchFamily="34" charset="0"/>
        </a:defRPr>
      </a:lvl4pPr>
      <a:lvl5pPr marL="1851025" indent="-304800" algn="l" rtl="0" fontAlgn="base">
        <a:spcBef>
          <a:spcPct val="25000"/>
        </a:spcBef>
        <a:spcAft>
          <a:spcPct val="25000"/>
        </a:spcAft>
        <a:buClr>
          <a:schemeClr val="tx2"/>
        </a:buClr>
        <a:buFont typeface="Wingdings 2" pitchFamily="18" charset="2"/>
        <a:buBlip>
          <a:blip r:embed="rId13"/>
        </a:buBlip>
        <a:defRPr sz="2000">
          <a:solidFill>
            <a:schemeClr val="tx1"/>
          </a:solidFill>
          <a:latin typeface="Microsoft Sans Serif" pitchFamily="34" charset="0"/>
          <a:cs typeface="Microsoft Sans Serif" pitchFamily="34" charset="0"/>
        </a:defRPr>
      </a:lvl5pPr>
      <a:lvl6pPr marL="2308225" indent="-304800" algn="l" rtl="0" eaLnBrk="1" fontAlgn="base" hangingPunct="1">
        <a:spcBef>
          <a:spcPct val="25000"/>
        </a:spcBef>
        <a:spcAft>
          <a:spcPct val="25000"/>
        </a:spcAft>
        <a:buClr>
          <a:schemeClr val="tx2"/>
        </a:buClr>
        <a:buFont typeface="Wingdings 2" pitchFamily="18" charset="2"/>
        <a:buBlip>
          <a:blip r:embed="rId13"/>
        </a:buBlip>
        <a:defRPr sz="2000">
          <a:solidFill>
            <a:schemeClr val="tx1"/>
          </a:solidFill>
          <a:latin typeface="+mn-lt"/>
        </a:defRPr>
      </a:lvl6pPr>
      <a:lvl7pPr marL="2765425" indent="-304800" algn="l" rtl="0" eaLnBrk="1" fontAlgn="base" hangingPunct="1">
        <a:spcBef>
          <a:spcPct val="25000"/>
        </a:spcBef>
        <a:spcAft>
          <a:spcPct val="25000"/>
        </a:spcAft>
        <a:buClr>
          <a:schemeClr val="tx2"/>
        </a:buClr>
        <a:buFont typeface="Wingdings 2" pitchFamily="18" charset="2"/>
        <a:buBlip>
          <a:blip r:embed="rId13"/>
        </a:buBlip>
        <a:defRPr sz="2000">
          <a:solidFill>
            <a:schemeClr val="tx1"/>
          </a:solidFill>
          <a:latin typeface="+mn-lt"/>
        </a:defRPr>
      </a:lvl7pPr>
      <a:lvl8pPr marL="3222625" indent="-304800" algn="l" rtl="0" eaLnBrk="1" fontAlgn="base" hangingPunct="1">
        <a:spcBef>
          <a:spcPct val="25000"/>
        </a:spcBef>
        <a:spcAft>
          <a:spcPct val="25000"/>
        </a:spcAft>
        <a:buClr>
          <a:schemeClr val="tx2"/>
        </a:buClr>
        <a:buFont typeface="Wingdings 2" pitchFamily="18" charset="2"/>
        <a:buBlip>
          <a:blip r:embed="rId13"/>
        </a:buBlip>
        <a:defRPr sz="2000">
          <a:solidFill>
            <a:schemeClr val="tx1"/>
          </a:solidFill>
          <a:latin typeface="+mn-lt"/>
        </a:defRPr>
      </a:lvl8pPr>
      <a:lvl9pPr marL="3679825" indent="-304800" algn="l" rtl="0" eaLnBrk="1" fontAlgn="base" hangingPunct="1">
        <a:spcBef>
          <a:spcPct val="25000"/>
        </a:spcBef>
        <a:spcAft>
          <a:spcPct val="25000"/>
        </a:spcAft>
        <a:buClr>
          <a:schemeClr val="tx2"/>
        </a:buClr>
        <a:buFont typeface="Wingdings 2" pitchFamily="18" charset="2"/>
        <a:buBlip>
          <a:blip r:embed="rId13"/>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493" y="1267700"/>
            <a:ext cx="8077200" cy="424732"/>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a:lstStyle/>
          <a:p>
            <a:pPr>
              <a:defRPr/>
            </a:pPr>
            <a:r>
              <a:rPr lang="en-US" sz="2400" dirty="0" err="1" smtClean="0">
                <a:ln>
                  <a:noFill/>
                </a:ln>
                <a:effectLst/>
                <a:latin typeface="Microsoft Sans Serif" pitchFamily="34" charset="0"/>
                <a:cs typeface="Microsoft Sans Serif" pitchFamily="34" charset="0"/>
              </a:rPr>
              <a:t>Kế</a:t>
            </a:r>
            <a:r>
              <a:rPr lang="en-US" sz="2400" dirty="0" smtClean="0">
                <a:ln>
                  <a:noFill/>
                </a:ln>
                <a:effectLst/>
                <a:latin typeface="Microsoft Sans Serif" pitchFamily="34" charset="0"/>
                <a:cs typeface="Microsoft Sans Serif" pitchFamily="34" charset="0"/>
              </a:rPr>
              <a:t> </a:t>
            </a:r>
            <a:r>
              <a:rPr lang="en-US" sz="2400" dirty="0" err="1" smtClean="0">
                <a:ln>
                  <a:noFill/>
                </a:ln>
                <a:effectLst/>
                <a:latin typeface="Microsoft Sans Serif" pitchFamily="34" charset="0"/>
                <a:cs typeface="Microsoft Sans Serif" pitchFamily="34" charset="0"/>
              </a:rPr>
              <a:t>toán</a:t>
            </a:r>
            <a:r>
              <a:rPr lang="en-US" sz="2400" dirty="0" smtClean="0">
                <a:ln>
                  <a:noFill/>
                </a:ln>
                <a:effectLst/>
                <a:latin typeface="Microsoft Sans Serif" pitchFamily="34" charset="0"/>
                <a:cs typeface="Microsoft Sans Serif" pitchFamily="34" charset="0"/>
              </a:rPr>
              <a:t> </a:t>
            </a:r>
            <a:r>
              <a:rPr lang="en-US" sz="2400" dirty="0" err="1" smtClean="0">
                <a:ln>
                  <a:noFill/>
                </a:ln>
                <a:effectLst/>
                <a:latin typeface="Microsoft Sans Serif" pitchFamily="34" charset="0"/>
                <a:cs typeface="Microsoft Sans Serif" pitchFamily="34" charset="0"/>
              </a:rPr>
              <a:t>máy</a:t>
            </a:r>
            <a:endParaRPr lang="en-US" sz="2400" dirty="0">
              <a:ln>
                <a:noFill/>
              </a:ln>
              <a:effectLst/>
            </a:endParaRPr>
          </a:p>
        </p:txBody>
      </p:sp>
      <p:sp>
        <p:nvSpPr>
          <p:cNvPr id="4" name="Rectangle 3"/>
          <p:cNvSpPr/>
          <p:nvPr/>
        </p:nvSpPr>
        <p:spPr>
          <a:xfrm>
            <a:off x="304800" y="1676400"/>
            <a:ext cx="7774885" cy="212365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en-US" sz="66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icrosoft Sans Serif" pitchFamily="34" charset="0"/>
                <a:cs typeface="Microsoft Sans Serif" pitchFamily="34" charset="0"/>
              </a:rPr>
              <a:t>Kế</a:t>
            </a:r>
            <a:r>
              <a:rPr lang="en-US" sz="66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icrosoft Sans Serif" pitchFamily="34" charset="0"/>
                <a:cs typeface="Microsoft Sans Serif" pitchFamily="34" charset="0"/>
              </a:rPr>
              <a:t> </a:t>
            </a:r>
            <a:r>
              <a:rPr lang="en-US" sz="66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icrosoft Sans Serif" pitchFamily="34" charset="0"/>
                <a:cs typeface="Microsoft Sans Serif" pitchFamily="34" charset="0"/>
              </a:rPr>
              <a:t>toán</a:t>
            </a:r>
            <a:r>
              <a:rPr lang="en-US" sz="66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icrosoft Sans Serif" pitchFamily="34" charset="0"/>
                <a:cs typeface="Microsoft Sans Serif" pitchFamily="34" charset="0"/>
              </a:rPr>
              <a:t> bán hàng</a:t>
            </a:r>
          </a:p>
          <a:p>
            <a:pPr>
              <a:defRPr/>
            </a:pPr>
            <a:r>
              <a:rPr lang="en-US" sz="66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icrosoft Sans Serif" pitchFamily="34" charset="0"/>
                <a:cs typeface="Microsoft Sans Serif" pitchFamily="34" charset="0"/>
              </a:rPr>
              <a:t> và công nợ phải thu</a:t>
            </a:r>
            <a:endParaRPr lang="en-US" sz="6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icrosoft Sans Serif" pitchFamily="34" charset="0"/>
              <a:cs typeface="Microsoft Sans Serif" pitchFamily="34" charset="0"/>
            </a:endParaRPr>
          </a:p>
        </p:txBody>
      </p:sp>
      <p:sp>
        <p:nvSpPr>
          <p:cNvPr id="7" name="Title 1"/>
          <p:cNvSpPr txBox="1">
            <a:spLocks/>
          </p:cNvSpPr>
          <p:nvPr/>
        </p:nvSpPr>
        <p:spPr bwMode="auto">
          <a:xfrm>
            <a:off x="533400" y="4267200"/>
            <a:ext cx="5410200" cy="15081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lnSpc>
                <a:spcPct val="100000"/>
              </a:lnSpc>
              <a:spcBef>
                <a:spcPts val="1200"/>
              </a:spcBef>
              <a:defRPr/>
            </a:pPr>
            <a:r>
              <a:rPr lang="en-US" sz="2400" dirty="0" err="1" smtClean="0">
                <a:ln>
                  <a:noFill/>
                </a:ln>
                <a:effectLst/>
                <a:latin typeface="Microsoft Sans Serif" pitchFamily="34" charset="0"/>
                <a:cs typeface="Microsoft Sans Serif" pitchFamily="34" charset="0"/>
              </a:rPr>
              <a:t>Giảng</a:t>
            </a:r>
            <a:r>
              <a:rPr lang="en-US" sz="2400" dirty="0" smtClean="0">
                <a:ln>
                  <a:noFill/>
                </a:ln>
                <a:effectLst/>
                <a:latin typeface="Microsoft Sans Serif" pitchFamily="34" charset="0"/>
                <a:cs typeface="Microsoft Sans Serif" pitchFamily="34" charset="0"/>
              </a:rPr>
              <a:t> </a:t>
            </a:r>
            <a:r>
              <a:rPr lang="en-US" sz="2400" dirty="0" err="1" smtClean="0">
                <a:ln>
                  <a:noFill/>
                </a:ln>
                <a:effectLst/>
                <a:latin typeface="Microsoft Sans Serif" pitchFamily="34" charset="0"/>
                <a:cs typeface="Microsoft Sans Serif" pitchFamily="34" charset="0"/>
              </a:rPr>
              <a:t>viên</a:t>
            </a:r>
            <a:r>
              <a:rPr lang="en-US" sz="2400" dirty="0" smtClean="0">
                <a:ln>
                  <a:noFill/>
                </a:ln>
                <a:effectLst/>
                <a:latin typeface="Microsoft Sans Serif" pitchFamily="34" charset="0"/>
                <a:cs typeface="Microsoft Sans Serif" pitchFamily="34" charset="0"/>
              </a:rPr>
              <a:t>:</a:t>
            </a:r>
          </a:p>
          <a:p>
            <a:pPr>
              <a:lnSpc>
                <a:spcPct val="100000"/>
              </a:lnSpc>
              <a:spcBef>
                <a:spcPts val="1200"/>
              </a:spcBef>
              <a:defRPr/>
            </a:pPr>
            <a:r>
              <a:rPr lang="en-US" sz="2400" dirty="0" err="1" smtClean="0">
                <a:ln>
                  <a:noFill/>
                </a:ln>
                <a:effectLst/>
                <a:latin typeface="Microsoft Sans Serif" pitchFamily="34" charset="0"/>
                <a:cs typeface="Microsoft Sans Serif" pitchFamily="34" charset="0"/>
              </a:rPr>
              <a:t>Khoa</a:t>
            </a:r>
            <a:r>
              <a:rPr lang="en-US" sz="2400" dirty="0" smtClean="0">
                <a:ln>
                  <a:noFill/>
                </a:ln>
                <a:effectLst/>
                <a:latin typeface="Microsoft Sans Serif" pitchFamily="34" charset="0"/>
                <a:cs typeface="Microsoft Sans Serif" pitchFamily="34" charset="0"/>
              </a:rPr>
              <a:t>:</a:t>
            </a:r>
          </a:p>
          <a:p>
            <a:pPr>
              <a:lnSpc>
                <a:spcPct val="100000"/>
              </a:lnSpc>
              <a:spcBef>
                <a:spcPts val="1200"/>
              </a:spcBef>
              <a:defRPr/>
            </a:pPr>
            <a:r>
              <a:rPr lang="en-US" sz="2400" dirty="0" err="1" smtClean="0">
                <a:ln>
                  <a:noFill/>
                </a:ln>
                <a:effectLst/>
                <a:latin typeface="Microsoft Sans Serif" pitchFamily="34" charset="0"/>
                <a:cs typeface="Microsoft Sans Serif" pitchFamily="34" charset="0"/>
              </a:rPr>
              <a:t>Trường</a:t>
            </a:r>
            <a:r>
              <a:rPr lang="en-US" sz="2400" dirty="0" smtClean="0">
                <a:ln>
                  <a:noFill/>
                </a:ln>
                <a:effectLst/>
                <a:latin typeface="Microsoft Sans Serif" pitchFamily="34" charset="0"/>
                <a:cs typeface="Microsoft Sans Serif" pitchFamily="34" charset="0"/>
              </a:rPr>
              <a:t>: </a:t>
            </a:r>
            <a:endParaRPr lang="en-US" sz="2400" dirty="0">
              <a:ln>
                <a:noFill/>
              </a:ln>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B/c </a:t>
            </a:r>
            <a:r>
              <a:rPr lang="en-US" sz="3200"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của</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kế</a:t>
            </a:r>
            <a:r>
              <a:rPr lang="en-US" sz="32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toán bán hàng và CN phải thu</a:t>
            </a:r>
            <a:endParaRPr lang="en-US" sz="3200"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dirty="0" smtClean="0">
                <a:solidFill>
                  <a:srgbClr val="002060"/>
                </a:solidFill>
                <a:effectLst/>
                <a:latin typeface="Arial" pitchFamily="34" charset="0"/>
                <a:cs typeface="Arial" pitchFamily="34" charset="0"/>
              </a:rPr>
              <a:t>3.1</a:t>
            </a:r>
            <a:r>
              <a:rPr lang="en-US" sz="2800" smtClean="0">
                <a:solidFill>
                  <a:srgbClr val="002060"/>
                </a:solidFill>
                <a:effectLst/>
                <a:latin typeface="Arial" pitchFamily="34" charset="0"/>
                <a:cs typeface="Arial" pitchFamily="34" charset="0"/>
              </a:rPr>
              <a:t>. Sổ nhật ký bán hàng</a:t>
            </a:r>
            <a:endParaRPr lang="en-US" sz="2800" dirty="0">
              <a:solidFill>
                <a:srgbClr val="002060"/>
              </a:solidFill>
              <a:effectLst/>
              <a:latin typeface="Arial" pitchFamily="34" charset="0"/>
              <a:cs typeface="Arial" pitchFamily="34" charset="0"/>
            </a:endParaRPr>
          </a:p>
        </p:txBody>
      </p:sp>
      <p:pic>
        <p:nvPicPr>
          <p:cNvPr id="6" name="Picture 5"/>
          <p:cNvPicPr/>
          <p:nvPr/>
        </p:nvPicPr>
        <p:blipFill>
          <a:blip r:embed="rId3"/>
          <a:srcRect/>
          <a:stretch>
            <a:fillRect/>
          </a:stretch>
        </p:blipFill>
        <p:spPr bwMode="auto">
          <a:xfrm>
            <a:off x="1066800" y="1600200"/>
            <a:ext cx="7238999" cy="3962400"/>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245038645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35531"/>
          </a:xfrm>
        </p:spPr>
        <p:txBody>
          <a:bodyPr/>
          <a:lstStyle/>
          <a:p>
            <a:r>
              <a:rPr lang="en-US" sz="3200"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B/c </a:t>
            </a:r>
            <a:r>
              <a:rPr lang="en-US" sz="3200"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của</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kế</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toán</a:t>
            </a:r>
            <a:r>
              <a:rPr lang="en-US" sz="32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bán hàng và CN phải thu</a:t>
            </a:r>
            <a:endParaRPr lang="en-US" sz="3200"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3.2. Báo cáo tổng hợp bán hàng</a:t>
            </a:r>
            <a:endParaRPr lang="en-US" sz="2800" dirty="0">
              <a:solidFill>
                <a:srgbClr val="002060"/>
              </a:solidFill>
              <a:effectLst/>
              <a:latin typeface="Arial" pitchFamily="34" charset="0"/>
              <a:cs typeface="Arial" pitchFamily="34" charset="0"/>
            </a:endParaRPr>
          </a:p>
        </p:txBody>
      </p:sp>
      <p:pic>
        <p:nvPicPr>
          <p:cNvPr id="7" name="Picture 6" descr="1.png"/>
          <p:cNvPicPr/>
          <p:nvPr/>
        </p:nvPicPr>
        <p:blipFill>
          <a:blip r:embed="rId3" cstate="print"/>
          <a:stretch>
            <a:fillRect/>
          </a:stretch>
        </p:blipFill>
        <p:spPr>
          <a:xfrm>
            <a:off x="914400" y="1524000"/>
            <a:ext cx="7391400" cy="2971800"/>
          </a:xfrm>
          <a:prstGeom prst="rect">
            <a:avLst/>
          </a:prstGeom>
          <a:ln>
            <a:solidFill>
              <a:schemeClr val="accent1"/>
            </a:solidFill>
          </a:ln>
        </p:spPr>
      </p:pic>
    </p:spTree>
    <p:extLst>
      <p:ext uri="{BB962C8B-B14F-4D97-AF65-F5344CB8AC3E}">
        <p14:creationId xmlns="" xmlns:p14="http://schemas.microsoft.com/office/powerpoint/2010/main" val="297169652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35531"/>
          </a:xfrm>
        </p:spPr>
        <p:txBody>
          <a:bodyPr/>
          <a:lstStyle/>
          <a:p>
            <a:r>
              <a:rPr lang="en-US" sz="3200"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B/c </a:t>
            </a:r>
            <a:r>
              <a:rPr lang="en-US" sz="3200"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của</a:t>
            </a:r>
            <a:r>
              <a:rPr lang="en-US" sz="3200"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kế</a:t>
            </a:r>
            <a:r>
              <a:rPr lang="en-US" sz="3200" kern="120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toán bán hàng và CN phải thu</a:t>
            </a:r>
            <a:endParaRPr lang="en-US" sz="3200"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3.3. Sổ nhật ký thu tiền</a:t>
            </a:r>
            <a:endParaRPr lang="en-US" sz="2800" dirty="0">
              <a:solidFill>
                <a:srgbClr val="002060"/>
              </a:solidFill>
              <a:effectLst/>
              <a:latin typeface="Arial" pitchFamily="34" charset="0"/>
              <a:cs typeface="Arial" pitchFamily="34" charset="0"/>
            </a:endParaRPr>
          </a:p>
        </p:txBody>
      </p:sp>
      <p:pic>
        <p:nvPicPr>
          <p:cNvPr id="7" name="Picture 6"/>
          <p:cNvPicPr/>
          <p:nvPr/>
        </p:nvPicPr>
        <p:blipFill>
          <a:blip r:embed="rId3"/>
          <a:srcRect/>
          <a:stretch>
            <a:fillRect/>
          </a:stretch>
        </p:blipFill>
        <p:spPr bwMode="auto">
          <a:xfrm>
            <a:off x="1066800" y="1600200"/>
            <a:ext cx="7086600" cy="3962400"/>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284911131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35531"/>
          </a:xfrm>
        </p:spPr>
        <p:txBody>
          <a:bodyPr/>
          <a:lstStyle/>
          <a:p>
            <a:r>
              <a:rPr lang="en-US" sz="3200"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B/c </a:t>
            </a:r>
            <a:r>
              <a:rPr lang="en-US" sz="3200"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của</a:t>
            </a:r>
            <a:r>
              <a:rPr lang="en-US" sz="3200"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kế</a:t>
            </a:r>
            <a:r>
              <a:rPr lang="en-US" sz="3200"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toán</a:t>
            </a:r>
            <a:r>
              <a:rPr lang="en-US" sz="3200" kern="120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bán hàng và CN phải thu</a:t>
            </a:r>
            <a:endParaRPr lang="en-US" sz="3200"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3.4. Sổ chi tiết công nợ của 1 khách hàng</a:t>
            </a:r>
            <a:endParaRPr lang="en-US" sz="2800" dirty="0">
              <a:solidFill>
                <a:srgbClr val="002060"/>
              </a:solidFill>
              <a:effectLst/>
              <a:latin typeface="Arial" pitchFamily="34" charset="0"/>
              <a:cs typeface="Arial" pitchFamily="34" charset="0"/>
            </a:endParaRPr>
          </a:p>
        </p:txBody>
      </p:sp>
      <p:pic>
        <p:nvPicPr>
          <p:cNvPr id="6" name="Picture 5"/>
          <p:cNvPicPr/>
          <p:nvPr/>
        </p:nvPicPr>
        <p:blipFill>
          <a:blip r:embed="rId3"/>
          <a:srcRect/>
          <a:stretch>
            <a:fillRect/>
          </a:stretch>
        </p:blipFill>
        <p:spPr bwMode="auto">
          <a:xfrm>
            <a:off x="1143000" y="1557753"/>
            <a:ext cx="7086599" cy="4004847"/>
          </a:xfrm>
          <a:prstGeom prst="rect">
            <a:avLst/>
          </a:prstGeom>
          <a:noFill/>
          <a:ln w="6350" cmpd="sng">
            <a:solidFill>
              <a:schemeClr val="tx2">
                <a:lumMod val="60000"/>
                <a:lumOff val="40000"/>
              </a:schemeClr>
            </a:solidFill>
            <a:miter lim="800000"/>
            <a:headEnd/>
            <a:tailEnd/>
          </a:ln>
          <a:effectLst/>
        </p:spPr>
      </p:pic>
    </p:spTree>
    <p:extLst>
      <p:ext uri="{BB962C8B-B14F-4D97-AF65-F5344CB8AC3E}">
        <p14:creationId xmlns="" xmlns:p14="http://schemas.microsoft.com/office/powerpoint/2010/main" val="329933689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35531"/>
          </a:xfrm>
        </p:spPr>
        <p:txBody>
          <a:bodyPr/>
          <a:lstStyle/>
          <a:p>
            <a:r>
              <a:rPr lang="en-US" sz="3200"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B/c </a:t>
            </a:r>
            <a:r>
              <a:rPr lang="en-US" sz="3200"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của</a:t>
            </a:r>
            <a:r>
              <a:rPr lang="en-US" sz="3200"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kế</a:t>
            </a:r>
            <a:r>
              <a:rPr lang="en-US" sz="3200"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toán</a:t>
            </a:r>
            <a:r>
              <a:rPr lang="en-US" sz="3200" kern="120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bán hàng và CN phải thu</a:t>
            </a:r>
            <a:endParaRPr lang="en-US" sz="3200"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3.5. Bảng cân đối phát sinh công nợ của 1 TK</a:t>
            </a:r>
            <a:endParaRPr lang="en-US" sz="2800" dirty="0">
              <a:solidFill>
                <a:srgbClr val="002060"/>
              </a:solidFill>
              <a:effectLst/>
              <a:latin typeface="Arial" pitchFamily="34" charset="0"/>
              <a:cs typeface="Arial" pitchFamily="34" charset="0"/>
            </a:endParaRPr>
          </a:p>
        </p:txBody>
      </p:sp>
      <p:pic>
        <p:nvPicPr>
          <p:cNvPr id="7" name="Picture 6"/>
          <p:cNvPicPr/>
          <p:nvPr/>
        </p:nvPicPr>
        <p:blipFill>
          <a:blip r:embed="rId3"/>
          <a:srcRect/>
          <a:stretch>
            <a:fillRect/>
          </a:stretch>
        </p:blipFill>
        <p:spPr bwMode="auto">
          <a:xfrm>
            <a:off x="838200" y="1524000"/>
            <a:ext cx="7315200" cy="2819400"/>
          </a:xfrm>
          <a:prstGeom prst="rect">
            <a:avLst/>
          </a:prstGeom>
          <a:noFill/>
          <a:ln w="6350" cmpd="sng">
            <a:solidFill>
              <a:schemeClr val="tx2">
                <a:lumMod val="60000"/>
                <a:lumOff val="40000"/>
              </a:schemeClr>
            </a:solidFill>
            <a:miter lim="800000"/>
            <a:headEnd/>
            <a:tailEnd/>
          </a:ln>
          <a:effectLst/>
        </p:spPr>
      </p:pic>
    </p:spTree>
    <p:extLst>
      <p:ext uri="{BB962C8B-B14F-4D97-AF65-F5344CB8AC3E}">
        <p14:creationId xmlns="" xmlns:p14="http://schemas.microsoft.com/office/powerpoint/2010/main" val="329933689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4</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Quy</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trình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thực</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hiện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trên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phần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mềm</a:t>
            </a:r>
            <a:endParaRPr lang="en-US" dirty="0"/>
          </a:p>
        </p:txBody>
      </p:sp>
      <p:graphicFrame>
        <p:nvGraphicFramePr>
          <p:cNvPr id="6164" name="Object 20"/>
          <p:cNvGraphicFramePr>
            <a:graphicFrameLocks noChangeAspect="1"/>
          </p:cNvGraphicFramePr>
          <p:nvPr/>
        </p:nvGraphicFramePr>
        <p:xfrm>
          <a:off x="1447800" y="1066800"/>
          <a:ext cx="6172200" cy="5105400"/>
        </p:xfrm>
        <a:graphic>
          <a:graphicData uri="http://schemas.openxmlformats.org/presentationml/2006/ole">
            <p:oleObj spid="_x0000_s6164" r:id="rId4" imgW="5765575" imgH="6229605" progId="">
              <p:embed/>
            </p:oleObj>
          </a:graphicData>
        </a:graphic>
      </p:graphicFrame>
    </p:spTree>
    <p:extLst>
      <p:ext uri="{BB962C8B-B14F-4D97-AF65-F5344CB8AC3E}">
        <p14:creationId xmlns="" xmlns:p14="http://schemas.microsoft.com/office/powerpoint/2010/main" val="318204099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5</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Khai</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tham</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số</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và</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danh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mục</a:t>
            </a:r>
            <a:endParaRPr lang="en-US" dirty="0"/>
          </a:p>
        </p:txBody>
      </p:sp>
      <p:sp>
        <p:nvSpPr>
          <p:cNvPr id="3" name="TextBox 2"/>
          <p:cNvSpPr txBox="1"/>
          <p:nvPr/>
        </p:nvSpPr>
        <p:spPr>
          <a:xfrm>
            <a:off x="304800" y="1143000"/>
            <a:ext cx="7467600" cy="2862322"/>
          </a:xfrm>
          <a:prstGeom prst="rect">
            <a:avLst/>
          </a:prstGeom>
          <a:noFill/>
        </p:spPr>
        <p:txBody>
          <a:bodyPr wrap="square" rtlCol="0">
            <a:spAutoFit/>
          </a:bodyPr>
          <a:lstStyle/>
          <a:p>
            <a:pPr marL="457200" indent="-457200">
              <a:spcBef>
                <a:spcPts val="1200"/>
              </a:spcBef>
              <a:buFont typeface="+mj-lt"/>
              <a:buAutoNum type="arabicPeriod"/>
            </a:pPr>
            <a:r>
              <a:rPr lang="en-US" sz="2800" b="0" dirty="0" err="1" smtClean="0">
                <a:solidFill>
                  <a:schemeClr val="bg1"/>
                </a:solidFill>
                <a:latin typeface="Microsoft Sans Serif" pitchFamily="34" charset="0"/>
                <a:cs typeface="Microsoft Sans Serif" pitchFamily="34" charset="0"/>
              </a:rPr>
              <a:t>Khai</a:t>
            </a:r>
            <a:r>
              <a:rPr lang="en-US" sz="2800" b="0" dirty="0" smtClean="0">
                <a:solidFill>
                  <a:schemeClr val="bg1"/>
                </a:solidFill>
                <a:latin typeface="Microsoft Sans Serif" pitchFamily="34" charset="0"/>
                <a:cs typeface="Microsoft Sans Serif" pitchFamily="34" charset="0"/>
              </a:rPr>
              <a:t> </a:t>
            </a:r>
            <a:r>
              <a:rPr lang="en-US" sz="2800" b="0" dirty="0" err="1" smtClean="0">
                <a:solidFill>
                  <a:schemeClr val="bg1"/>
                </a:solidFill>
                <a:latin typeface="Microsoft Sans Serif" pitchFamily="34" charset="0"/>
                <a:cs typeface="Microsoft Sans Serif" pitchFamily="34" charset="0"/>
              </a:rPr>
              <a:t>báo</a:t>
            </a:r>
            <a:r>
              <a:rPr lang="en-US" sz="2800" b="0" dirty="0" smtClean="0">
                <a:solidFill>
                  <a:schemeClr val="bg1"/>
                </a:solidFill>
                <a:latin typeface="Microsoft Sans Serif" pitchFamily="34" charset="0"/>
                <a:cs typeface="Microsoft Sans Serif" pitchFamily="34" charset="0"/>
              </a:rPr>
              <a:t> </a:t>
            </a:r>
            <a:r>
              <a:rPr lang="en-US" sz="2800" b="0" dirty="0" err="1" smtClean="0">
                <a:solidFill>
                  <a:schemeClr val="bg1"/>
                </a:solidFill>
                <a:latin typeface="Microsoft Sans Serif" pitchFamily="34" charset="0"/>
                <a:cs typeface="Microsoft Sans Serif" pitchFamily="34" charset="0"/>
              </a:rPr>
              <a:t>tham</a:t>
            </a:r>
            <a:r>
              <a:rPr lang="en-US" sz="2800" b="0" dirty="0" smtClean="0">
                <a:solidFill>
                  <a:schemeClr val="bg1"/>
                </a:solidFill>
                <a:latin typeface="Microsoft Sans Serif" pitchFamily="34" charset="0"/>
                <a:cs typeface="Microsoft Sans Serif" pitchFamily="34" charset="0"/>
              </a:rPr>
              <a:t> </a:t>
            </a:r>
            <a:r>
              <a:rPr lang="en-US" sz="2800" b="0" dirty="0" err="1" smtClean="0">
                <a:solidFill>
                  <a:schemeClr val="bg1"/>
                </a:solidFill>
                <a:latin typeface="Microsoft Sans Serif" pitchFamily="34" charset="0"/>
                <a:cs typeface="Microsoft Sans Serif" pitchFamily="34" charset="0"/>
              </a:rPr>
              <a:t>số</a:t>
            </a:r>
            <a:endParaRPr lang="en-US" sz="2800" b="0" dirty="0" smtClean="0">
              <a:solidFill>
                <a:schemeClr val="bg1"/>
              </a:solidFill>
              <a:latin typeface="Microsoft Sans Serif" pitchFamily="34" charset="0"/>
              <a:cs typeface="Microsoft Sans Serif" pitchFamily="34" charset="0"/>
            </a:endParaRPr>
          </a:p>
          <a:p>
            <a:pPr marL="457200" indent="-457200">
              <a:spcBef>
                <a:spcPts val="1200"/>
              </a:spcBef>
              <a:buFont typeface="+mj-lt"/>
              <a:buAutoNum type="arabicPeriod"/>
            </a:pPr>
            <a:r>
              <a:rPr lang="en-US" sz="2800" b="0" smtClean="0">
                <a:solidFill>
                  <a:schemeClr val="bg1"/>
                </a:solidFill>
                <a:latin typeface="Microsoft Sans Serif" pitchFamily="34" charset="0"/>
                <a:cs typeface="Microsoft Sans Serif" pitchFamily="34" charset="0"/>
              </a:rPr>
              <a:t>Danh mục khách hàng</a:t>
            </a:r>
          </a:p>
          <a:p>
            <a:pPr marL="457200" indent="-457200">
              <a:spcBef>
                <a:spcPts val="1200"/>
              </a:spcBef>
              <a:buFont typeface="+mj-lt"/>
              <a:buAutoNum type="arabicPeriod"/>
            </a:pPr>
            <a:r>
              <a:rPr lang="en-US" sz="2800" b="0" smtClean="0">
                <a:solidFill>
                  <a:schemeClr val="bg1"/>
                </a:solidFill>
                <a:latin typeface="Microsoft Sans Serif" pitchFamily="34" charset="0"/>
                <a:cs typeface="Microsoft Sans Serif" pitchFamily="34" charset="0"/>
              </a:rPr>
              <a:t>Danh mục nhân viên bán hàng</a:t>
            </a:r>
          </a:p>
          <a:p>
            <a:pPr marL="457200" indent="-457200">
              <a:spcBef>
                <a:spcPts val="1200"/>
              </a:spcBef>
              <a:buFont typeface="+mj-lt"/>
              <a:buAutoNum type="arabicPeriod"/>
            </a:pPr>
            <a:r>
              <a:rPr lang="en-US" sz="2800" b="0" smtClean="0">
                <a:solidFill>
                  <a:schemeClr val="bg1"/>
                </a:solidFill>
                <a:latin typeface="Microsoft Sans Serif" pitchFamily="34" charset="0"/>
                <a:cs typeface="Microsoft Sans Serif" pitchFamily="34" charset="0"/>
              </a:rPr>
              <a:t>Danh mục kho hàng</a:t>
            </a:r>
          </a:p>
          <a:p>
            <a:pPr marL="457200" indent="-457200">
              <a:spcBef>
                <a:spcPts val="1200"/>
              </a:spcBef>
              <a:buFont typeface="+mj-lt"/>
              <a:buAutoNum type="arabicPeriod"/>
            </a:pPr>
            <a:r>
              <a:rPr lang="en-US" sz="2800" b="0" smtClean="0">
                <a:solidFill>
                  <a:schemeClr val="bg1"/>
                </a:solidFill>
                <a:latin typeface="Microsoft Sans Serif" pitchFamily="34" charset="0"/>
                <a:cs typeface="Microsoft Sans Serif" pitchFamily="34" charset="0"/>
              </a:rPr>
              <a:t>Danh mục hàng hoá, vật tư</a:t>
            </a:r>
            <a:endParaRPr lang="en-US" sz="2800" b="0" dirty="0" smtClean="0">
              <a:solidFill>
                <a:schemeClr val="bg1"/>
              </a:solidFill>
              <a:latin typeface="Microsoft Sans Serif" pitchFamily="34" charset="0"/>
              <a:cs typeface="Microsoft Sans Serif" pitchFamily="34" charset="0"/>
            </a:endParaRPr>
          </a:p>
        </p:txBody>
      </p:sp>
    </p:spTree>
    <p:extLst>
      <p:ext uri="{BB962C8B-B14F-4D97-AF65-F5344CB8AC3E}">
        <p14:creationId xmlns="" xmlns:p14="http://schemas.microsoft.com/office/powerpoint/2010/main" val="150197734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5</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Khai</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tham</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số</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và</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danh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mục</a:t>
            </a:r>
            <a:endParaRPr lang="en-US" dirty="0"/>
          </a:p>
        </p:txBody>
      </p:sp>
      <p:sp>
        <p:nvSpPr>
          <p:cNvPr id="3" name="TextBox 2"/>
          <p:cNvSpPr txBox="1"/>
          <p:nvPr/>
        </p:nvSpPr>
        <p:spPr>
          <a:xfrm>
            <a:off x="304800" y="1143000"/>
            <a:ext cx="7467600" cy="523220"/>
          </a:xfrm>
          <a:prstGeom prst="rect">
            <a:avLst/>
          </a:prstGeom>
          <a:noFill/>
        </p:spPr>
        <p:txBody>
          <a:bodyPr wrap="square" rtlCol="0">
            <a:spAutoFit/>
          </a:bodyPr>
          <a:lstStyle/>
          <a:p>
            <a:pPr marL="457200" indent="-457200">
              <a:spcBef>
                <a:spcPts val="1200"/>
              </a:spcBef>
            </a:pPr>
            <a:r>
              <a:rPr lang="en-US" sz="2800" b="0" smtClean="0">
                <a:solidFill>
                  <a:schemeClr val="bg1"/>
                </a:solidFill>
                <a:latin typeface="Microsoft Sans Serif" pitchFamily="34" charset="0"/>
                <a:cs typeface="Microsoft Sans Serif" pitchFamily="34" charset="0"/>
              </a:rPr>
              <a:t>5.1.Khai </a:t>
            </a:r>
            <a:r>
              <a:rPr lang="en-US" sz="2800" b="0" dirty="0" err="1" smtClean="0">
                <a:solidFill>
                  <a:schemeClr val="bg1"/>
                </a:solidFill>
                <a:latin typeface="Microsoft Sans Serif" pitchFamily="34" charset="0"/>
                <a:cs typeface="Microsoft Sans Serif" pitchFamily="34" charset="0"/>
              </a:rPr>
              <a:t>báo</a:t>
            </a:r>
            <a:r>
              <a:rPr lang="en-US" sz="2800" b="0" dirty="0" smtClean="0">
                <a:solidFill>
                  <a:schemeClr val="bg1"/>
                </a:solidFill>
                <a:latin typeface="Microsoft Sans Serif" pitchFamily="34" charset="0"/>
                <a:cs typeface="Microsoft Sans Serif" pitchFamily="34" charset="0"/>
              </a:rPr>
              <a:t> </a:t>
            </a:r>
            <a:r>
              <a:rPr lang="en-US" sz="2800" b="0" err="1" smtClean="0">
                <a:solidFill>
                  <a:schemeClr val="bg1"/>
                </a:solidFill>
                <a:latin typeface="Microsoft Sans Serif" pitchFamily="34" charset="0"/>
                <a:cs typeface="Microsoft Sans Serif" pitchFamily="34" charset="0"/>
              </a:rPr>
              <a:t>tham</a:t>
            </a:r>
            <a:r>
              <a:rPr lang="en-US" sz="2800" b="0" smtClean="0">
                <a:solidFill>
                  <a:schemeClr val="bg1"/>
                </a:solidFill>
                <a:latin typeface="Microsoft Sans Serif" pitchFamily="34" charset="0"/>
                <a:cs typeface="Microsoft Sans Serif" pitchFamily="34" charset="0"/>
              </a:rPr>
              <a:t> số</a:t>
            </a:r>
            <a:endParaRPr lang="en-US" sz="2800" b="0" dirty="0" smtClean="0">
              <a:solidFill>
                <a:schemeClr val="bg1"/>
              </a:solidFill>
              <a:latin typeface="Microsoft Sans Serif" pitchFamily="34" charset="0"/>
              <a:cs typeface="Microsoft Sans Serif" pitchFamily="34" charset="0"/>
            </a:endParaRPr>
          </a:p>
        </p:txBody>
      </p:sp>
      <p:pic>
        <p:nvPicPr>
          <p:cNvPr id="5" name="Picture 4"/>
          <p:cNvPicPr/>
          <p:nvPr/>
        </p:nvPicPr>
        <p:blipFill>
          <a:blip r:embed="rId3"/>
          <a:srcRect/>
          <a:stretch>
            <a:fillRect/>
          </a:stretch>
        </p:blipFill>
        <p:spPr bwMode="auto">
          <a:xfrm>
            <a:off x="914400" y="1828800"/>
            <a:ext cx="7162800" cy="3581400"/>
          </a:xfrm>
          <a:prstGeom prst="rect">
            <a:avLst/>
          </a:prstGeom>
          <a:noFill/>
          <a:ln w="9525">
            <a:solidFill>
              <a:schemeClr val="tx2">
                <a:lumMod val="60000"/>
                <a:lumOff val="40000"/>
              </a:schemeClr>
            </a:solidFill>
            <a:miter lim="800000"/>
            <a:headEnd/>
            <a:tailEnd/>
          </a:ln>
        </p:spPr>
      </p:pic>
    </p:spTree>
    <p:extLst>
      <p:ext uri="{BB962C8B-B14F-4D97-AF65-F5344CB8AC3E}">
        <p14:creationId xmlns="" xmlns:p14="http://schemas.microsoft.com/office/powerpoint/2010/main" val="150197734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5</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Khai</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tham</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số</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và</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danh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mục</a:t>
            </a:r>
            <a:endParaRPr lang="en-US" dirty="0"/>
          </a:p>
        </p:txBody>
      </p:sp>
      <p:sp>
        <p:nvSpPr>
          <p:cNvPr id="3" name="TextBox 2"/>
          <p:cNvSpPr txBox="1"/>
          <p:nvPr/>
        </p:nvSpPr>
        <p:spPr>
          <a:xfrm>
            <a:off x="304800" y="1143000"/>
            <a:ext cx="7467600" cy="523220"/>
          </a:xfrm>
          <a:prstGeom prst="rect">
            <a:avLst/>
          </a:prstGeom>
          <a:noFill/>
        </p:spPr>
        <p:txBody>
          <a:bodyPr wrap="square" rtlCol="0">
            <a:spAutoFit/>
          </a:bodyPr>
          <a:lstStyle/>
          <a:p>
            <a:pPr marL="457200" indent="-457200">
              <a:spcBef>
                <a:spcPts val="1200"/>
              </a:spcBef>
            </a:pPr>
            <a:r>
              <a:rPr lang="en-US" sz="2800" b="0" smtClean="0">
                <a:solidFill>
                  <a:schemeClr val="bg1"/>
                </a:solidFill>
                <a:latin typeface="Microsoft Sans Serif" pitchFamily="34" charset="0"/>
                <a:cs typeface="Microsoft Sans Serif" pitchFamily="34" charset="0"/>
              </a:rPr>
              <a:t>5.2.Khai </a:t>
            </a:r>
            <a:r>
              <a:rPr lang="en-US" sz="2800" b="0" err="1">
                <a:solidFill>
                  <a:schemeClr val="bg1"/>
                </a:solidFill>
                <a:latin typeface="Microsoft Sans Serif" pitchFamily="34" charset="0"/>
                <a:cs typeface="Microsoft Sans Serif" pitchFamily="34" charset="0"/>
              </a:rPr>
              <a:t>báo</a:t>
            </a:r>
            <a:r>
              <a:rPr lang="en-US" sz="2800" b="0">
                <a:solidFill>
                  <a:schemeClr val="bg1"/>
                </a:solidFill>
                <a:latin typeface="Microsoft Sans Serif" pitchFamily="34" charset="0"/>
                <a:cs typeface="Microsoft Sans Serif" pitchFamily="34" charset="0"/>
              </a:rPr>
              <a:t> </a:t>
            </a:r>
            <a:r>
              <a:rPr lang="en-US" sz="2800" b="0" smtClean="0">
                <a:solidFill>
                  <a:schemeClr val="bg1"/>
                </a:solidFill>
                <a:latin typeface="Microsoft Sans Serif" pitchFamily="34" charset="0"/>
                <a:cs typeface="Microsoft Sans Serif" pitchFamily="34" charset="0"/>
              </a:rPr>
              <a:t>danh mục khách hàng</a:t>
            </a:r>
          </a:p>
        </p:txBody>
      </p:sp>
      <p:pic>
        <p:nvPicPr>
          <p:cNvPr id="5" name="Picture 4"/>
          <p:cNvPicPr/>
          <p:nvPr/>
        </p:nvPicPr>
        <p:blipFill>
          <a:blip r:embed="rId3"/>
          <a:srcRect/>
          <a:stretch>
            <a:fillRect/>
          </a:stretch>
        </p:blipFill>
        <p:spPr bwMode="auto">
          <a:xfrm>
            <a:off x="1371600" y="1752600"/>
            <a:ext cx="6781800" cy="4495800"/>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150197734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5</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Khai</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tham</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số</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và</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danh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mục</a:t>
            </a:r>
            <a:endParaRPr lang="en-US" dirty="0"/>
          </a:p>
        </p:txBody>
      </p:sp>
      <p:sp>
        <p:nvSpPr>
          <p:cNvPr id="3" name="TextBox 2"/>
          <p:cNvSpPr txBox="1"/>
          <p:nvPr/>
        </p:nvSpPr>
        <p:spPr>
          <a:xfrm>
            <a:off x="304800" y="1143000"/>
            <a:ext cx="7467600" cy="523220"/>
          </a:xfrm>
          <a:prstGeom prst="rect">
            <a:avLst/>
          </a:prstGeom>
          <a:noFill/>
        </p:spPr>
        <p:txBody>
          <a:bodyPr wrap="square" rtlCol="0">
            <a:spAutoFit/>
          </a:bodyPr>
          <a:lstStyle/>
          <a:p>
            <a:pPr marL="457200" indent="-457200">
              <a:spcBef>
                <a:spcPts val="1200"/>
              </a:spcBef>
            </a:pPr>
            <a:r>
              <a:rPr lang="en-US" sz="2800" b="0" smtClean="0">
                <a:solidFill>
                  <a:schemeClr val="bg1"/>
                </a:solidFill>
                <a:latin typeface="Microsoft Sans Serif" pitchFamily="34" charset="0"/>
                <a:cs typeface="Microsoft Sans Serif" pitchFamily="34" charset="0"/>
              </a:rPr>
              <a:t>5.4.Danh mục nhân viên bán hàng</a:t>
            </a:r>
          </a:p>
        </p:txBody>
      </p:sp>
      <p:pic>
        <p:nvPicPr>
          <p:cNvPr id="6" name="Picture 5"/>
          <p:cNvPicPr/>
          <p:nvPr/>
        </p:nvPicPr>
        <p:blipFill>
          <a:blip r:embed="rId3"/>
          <a:srcRect/>
          <a:stretch>
            <a:fillRect/>
          </a:stretch>
        </p:blipFill>
        <p:spPr bwMode="auto">
          <a:xfrm>
            <a:off x="990600" y="2057400"/>
            <a:ext cx="6858000" cy="2438400"/>
          </a:xfrm>
          <a:prstGeom prst="rect">
            <a:avLst/>
          </a:prstGeom>
          <a:noFill/>
          <a:ln w="9525">
            <a:solidFill>
              <a:schemeClr val="tx2">
                <a:lumMod val="60000"/>
                <a:lumOff val="40000"/>
              </a:schemeClr>
            </a:solidFill>
            <a:miter lim="800000"/>
            <a:headEnd/>
            <a:tailEnd/>
          </a:ln>
        </p:spPr>
      </p:pic>
    </p:spTree>
    <p:extLst>
      <p:ext uri="{BB962C8B-B14F-4D97-AF65-F5344CB8AC3E}">
        <p14:creationId xmlns="" xmlns:p14="http://schemas.microsoft.com/office/powerpoint/2010/main" val="150197734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152400"/>
            <a:ext cx="8915400" cy="590931"/>
          </a:xfr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style>
          <a:lnRef idx="1">
            <a:schemeClr val="accent1"/>
          </a:lnRef>
          <a:fillRef idx="3">
            <a:schemeClr val="accent1"/>
          </a:fillRef>
          <a:effectRef idx="2">
            <a:schemeClr val="accent1"/>
          </a:effectRef>
          <a:fontRef idx="minor">
            <a:schemeClr val="lt1"/>
          </a:fontRef>
        </p:style>
        <p:txBody>
          <a:bodyPr/>
          <a:lstStyle/>
          <a:p>
            <a:pPr>
              <a:defRPr/>
            </a:pPr>
            <a:r>
              <a:rPr lang="en-US" sz="3600"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Nội</a:t>
            </a:r>
            <a:r>
              <a:rPr lang="en-US" sz="3600"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dung</a:t>
            </a:r>
          </a:p>
        </p:txBody>
      </p:sp>
      <p:sp>
        <p:nvSpPr>
          <p:cNvPr id="2" name="Rectangle 1"/>
          <p:cNvSpPr/>
          <p:nvPr/>
        </p:nvSpPr>
        <p:spPr>
          <a:xfrm>
            <a:off x="533400" y="1143000"/>
            <a:ext cx="8001000" cy="2523768"/>
          </a:xfrm>
          <a:prstGeom prst="rect">
            <a:avLst/>
          </a:prstGeom>
        </p:spPr>
        <p:txBody>
          <a:bodyPr wrap="square">
            <a:spAutoFit/>
          </a:bodyPr>
          <a:lstStyle/>
          <a:p>
            <a:pPr marL="342900" lvl="0" indent="-548640">
              <a:spcBef>
                <a:spcPts val="1200"/>
              </a:spcBef>
              <a:buFont typeface="+mj-lt"/>
              <a:buAutoNum type="arabicPeriod"/>
            </a:pPr>
            <a:r>
              <a:rPr lang="vi-VN" sz="3200" dirty="0">
                <a:solidFill>
                  <a:srgbClr val="002060"/>
                </a:solidFill>
                <a:latin typeface="Microsoft Sans Serif" pitchFamily="34" charset="0"/>
                <a:cs typeface="Microsoft Sans Serif" pitchFamily="34" charset="0"/>
              </a:rPr>
              <a:t>Sơ đồ hạch </a:t>
            </a:r>
            <a:r>
              <a:rPr lang="vi-VN" sz="3200" dirty="0" smtClean="0">
                <a:solidFill>
                  <a:srgbClr val="002060"/>
                </a:solidFill>
                <a:latin typeface="Microsoft Sans Serif" pitchFamily="34" charset="0"/>
                <a:cs typeface="Microsoft Sans Serif" pitchFamily="34" charset="0"/>
              </a:rPr>
              <a:t>toán.</a:t>
            </a:r>
            <a:endParaRPr lang="en-US" sz="3200" dirty="0" smtClean="0">
              <a:solidFill>
                <a:srgbClr val="002060"/>
              </a:solidFill>
              <a:latin typeface="Microsoft Sans Serif" pitchFamily="34" charset="0"/>
              <a:cs typeface="Microsoft Sans Serif" pitchFamily="34" charset="0"/>
            </a:endParaRPr>
          </a:p>
          <a:p>
            <a:pPr marL="342900" lvl="0" indent="-548640">
              <a:spcBef>
                <a:spcPts val="1200"/>
              </a:spcBef>
              <a:buFont typeface="+mj-lt"/>
              <a:buAutoNum type="arabicPeriod"/>
            </a:pPr>
            <a:r>
              <a:rPr lang="en-US" sz="3200" dirty="0" err="1" smtClean="0">
                <a:solidFill>
                  <a:srgbClr val="002060"/>
                </a:solidFill>
                <a:latin typeface="Microsoft Sans Serif" pitchFamily="34" charset="0"/>
                <a:cs typeface="Microsoft Sans Serif" pitchFamily="34" charset="0"/>
              </a:rPr>
              <a:t>Quy</a:t>
            </a:r>
            <a:r>
              <a:rPr lang="en-US" sz="3200" dirty="0" smtClean="0">
                <a:solidFill>
                  <a:srgbClr val="002060"/>
                </a:solidFill>
                <a:latin typeface="Microsoft Sans Serif" pitchFamily="34" charset="0"/>
                <a:cs typeface="Microsoft Sans Serif" pitchFamily="34" charset="0"/>
              </a:rPr>
              <a:t> </a:t>
            </a:r>
            <a:r>
              <a:rPr lang="en-US" sz="3200" dirty="0" err="1" smtClean="0">
                <a:solidFill>
                  <a:srgbClr val="002060"/>
                </a:solidFill>
                <a:latin typeface="Microsoft Sans Serif" pitchFamily="34" charset="0"/>
                <a:cs typeface="Microsoft Sans Serif" pitchFamily="34" charset="0"/>
              </a:rPr>
              <a:t>trình</a:t>
            </a:r>
            <a:r>
              <a:rPr lang="en-US" sz="3200" dirty="0" smtClean="0">
                <a:solidFill>
                  <a:srgbClr val="002060"/>
                </a:solidFill>
                <a:latin typeface="Microsoft Sans Serif" pitchFamily="34" charset="0"/>
                <a:cs typeface="Microsoft Sans Serif" pitchFamily="34" charset="0"/>
              </a:rPr>
              <a:t> </a:t>
            </a:r>
            <a:r>
              <a:rPr lang="en-US" sz="3200" dirty="0" err="1" smtClean="0">
                <a:solidFill>
                  <a:srgbClr val="002060"/>
                </a:solidFill>
                <a:latin typeface="Microsoft Sans Serif" pitchFamily="34" charset="0"/>
                <a:cs typeface="Microsoft Sans Serif" pitchFamily="34" charset="0"/>
              </a:rPr>
              <a:t>n.vụ</a:t>
            </a:r>
            <a:r>
              <a:rPr lang="en-US" sz="3200" dirty="0" smtClean="0">
                <a:solidFill>
                  <a:srgbClr val="002060"/>
                </a:solidFill>
                <a:latin typeface="Microsoft Sans Serif" pitchFamily="34" charset="0"/>
                <a:cs typeface="Microsoft Sans Serif" pitchFamily="34" charset="0"/>
              </a:rPr>
              <a:t>, c</a:t>
            </a:r>
            <a:r>
              <a:rPr lang="vi-VN" sz="3200" dirty="0" smtClean="0">
                <a:solidFill>
                  <a:srgbClr val="002060"/>
                </a:solidFill>
                <a:latin typeface="Microsoft Sans Serif" pitchFamily="34" charset="0"/>
                <a:cs typeface="Microsoft Sans Serif" pitchFamily="34" charset="0"/>
              </a:rPr>
              <a:t>ác </a:t>
            </a:r>
            <a:r>
              <a:rPr lang="vi-VN" sz="3200" dirty="0">
                <a:solidFill>
                  <a:srgbClr val="002060"/>
                </a:solidFill>
                <a:latin typeface="Microsoft Sans Serif" pitchFamily="34" charset="0"/>
                <a:cs typeface="Microsoft Sans Serif" pitchFamily="34" charset="0"/>
              </a:rPr>
              <a:t>mẫu </a:t>
            </a:r>
            <a:r>
              <a:rPr lang="vi-VN" sz="3200" dirty="0" smtClean="0">
                <a:solidFill>
                  <a:srgbClr val="002060"/>
                </a:solidFill>
                <a:latin typeface="Microsoft Sans Serif" pitchFamily="34" charset="0"/>
                <a:cs typeface="Microsoft Sans Serif" pitchFamily="34" charset="0"/>
              </a:rPr>
              <a:t>c</a:t>
            </a:r>
            <a:r>
              <a:rPr lang="en-US" sz="3200" dirty="0" smtClean="0">
                <a:solidFill>
                  <a:srgbClr val="002060"/>
                </a:solidFill>
                <a:latin typeface="Microsoft Sans Serif" pitchFamily="34" charset="0"/>
                <a:cs typeface="Microsoft Sans Serif" pitchFamily="34" charset="0"/>
              </a:rPr>
              <a:t>.</a:t>
            </a:r>
            <a:r>
              <a:rPr lang="en-US" sz="3200" dirty="0" err="1" smtClean="0">
                <a:solidFill>
                  <a:srgbClr val="002060"/>
                </a:solidFill>
                <a:latin typeface="Microsoft Sans Serif" pitchFamily="34" charset="0"/>
                <a:cs typeface="Microsoft Sans Serif" pitchFamily="34" charset="0"/>
              </a:rPr>
              <a:t>từ</a:t>
            </a:r>
            <a:r>
              <a:rPr lang="vi-VN" sz="3200" dirty="0" smtClean="0">
                <a:solidFill>
                  <a:srgbClr val="002060"/>
                </a:solidFill>
                <a:latin typeface="Microsoft Sans Serif" pitchFamily="34" charset="0"/>
                <a:cs typeface="Microsoft Sans Serif" pitchFamily="34" charset="0"/>
              </a:rPr>
              <a:t>, </a:t>
            </a:r>
            <a:r>
              <a:rPr lang="en-US" sz="3200" dirty="0" smtClean="0">
                <a:solidFill>
                  <a:srgbClr val="002060"/>
                </a:solidFill>
                <a:latin typeface="Microsoft Sans Serif" pitchFamily="34" charset="0"/>
                <a:cs typeface="Microsoft Sans Serif" pitchFamily="34" charset="0"/>
              </a:rPr>
              <a:t>b/c.</a:t>
            </a:r>
          </a:p>
          <a:p>
            <a:pPr marL="342900" lvl="0" indent="-548640">
              <a:spcBef>
                <a:spcPts val="1200"/>
              </a:spcBef>
              <a:buFont typeface="+mj-lt"/>
              <a:buAutoNum type="arabicPeriod"/>
            </a:pPr>
            <a:r>
              <a:rPr lang="vi-VN" sz="3200" dirty="0" smtClean="0">
                <a:solidFill>
                  <a:srgbClr val="002060"/>
                </a:solidFill>
                <a:latin typeface="Microsoft Sans Serif" pitchFamily="34" charset="0"/>
                <a:cs typeface="Microsoft Sans Serif" pitchFamily="34" charset="0"/>
              </a:rPr>
              <a:t>Quy </a:t>
            </a:r>
            <a:r>
              <a:rPr lang="vi-VN" sz="3200" dirty="0">
                <a:solidFill>
                  <a:srgbClr val="002060"/>
                </a:solidFill>
                <a:latin typeface="Microsoft Sans Serif" pitchFamily="34" charset="0"/>
                <a:cs typeface="Microsoft Sans Serif" pitchFamily="34" charset="0"/>
              </a:rPr>
              <a:t>trình thực hiện trên phần </a:t>
            </a:r>
            <a:r>
              <a:rPr lang="vi-VN" sz="3200" dirty="0" smtClean="0">
                <a:solidFill>
                  <a:srgbClr val="002060"/>
                </a:solidFill>
                <a:latin typeface="Microsoft Sans Serif" pitchFamily="34" charset="0"/>
                <a:cs typeface="Microsoft Sans Serif" pitchFamily="34" charset="0"/>
              </a:rPr>
              <a:t>mềm.</a:t>
            </a:r>
            <a:endParaRPr lang="en-US" sz="3200" dirty="0" smtClean="0">
              <a:solidFill>
                <a:srgbClr val="002060"/>
              </a:solidFill>
              <a:latin typeface="Microsoft Sans Serif" pitchFamily="34" charset="0"/>
              <a:cs typeface="Microsoft Sans Serif" pitchFamily="34" charset="0"/>
            </a:endParaRPr>
          </a:p>
          <a:p>
            <a:pPr marL="342900" lvl="0" indent="-548640">
              <a:spcBef>
                <a:spcPts val="1200"/>
              </a:spcBef>
              <a:buFont typeface="+mj-lt"/>
              <a:buAutoNum type="arabicPeriod"/>
            </a:pPr>
            <a:r>
              <a:rPr lang="vi-VN" sz="3200" dirty="0" smtClean="0">
                <a:solidFill>
                  <a:srgbClr val="002060"/>
                </a:solidFill>
                <a:latin typeface="Microsoft Sans Serif" pitchFamily="34" charset="0"/>
                <a:cs typeface="Microsoft Sans Serif" pitchFamily="34" charset="0"/>
              </a:rPr>
              <a:t>Kỹ </a:t>
            </a:r>
            <a:r>
              <a:rPr lang="vi-VN" sz="3200" dirty="0">
                <a:solidFill>
                  <a:srgbClr val="002060"/>
                </a:solidFill>
                <a:latin typeface="Microsoft Sans Serif" pitchFamily="34" charset="0"/>
                <a:cs typeface="Microsoft Sans Serif" pitchFamily="34" charset="0"/>
              </a:rPr>
              <a:t>năng </a:t>
            </a:r>
            <a:r>
              <a:rPr lang="vi-VN" sz="3200" dirty="0" smtClean="0">
                <a:solidFill>
                  <a:srgbClr val="002060"/>
                </a:solidFill>
                <a:latin typeface="Microsoft Sans Serif" pitchFamily="34" charset="0"/>
                <a:cs typeface="Microsoft Sans Serif" pitchFamily="34" charset="0"/>
              </a:rPr>
              <a:t>thực </a:t>
            </a:r>
            <a:r>
              <a:rPr lang="vi-VN" sz="3200" dirty="0">
                <a:solidFill>
                  <a:srgbClr val="002060"/>
                </a:solidFill>
                <a:latin typeface="Microsoft Sans Serif" pitchFamily="34" charset="0"/>
                <a:cs typeface="Microsoft Sans Serif" pitchFamily="34" charset="0"/>
              </a:rPr>
              <a:t>hành trên phần </a:t>
            </a:r>
            <a:r>
              <a:rPr lang="vi-VN" sz="3200" dirty="0" smtClean="0">
                <a:solidFill>
                  <a:srgbClr val="002060"/>
                </a:solidFill>
                <a:latin typeface="Microsoft Sans Serif" pitchFamily="34" charset="0"/>
                <a:cs typeface="Microsoft Sans Serif" pitchFamily="34" charset="0"/>
              </a:rPr>
              <a:t>mềm</a:t>
            </a:r>
            <a:r>
              <a:rPr lang="en-US" sz="3200" dirty="0" smtClean="0">
                <a:solidFill>
                  <a:srgbClr val="002060"/>
                </a:solidFill>
                <a:latin typeface="Microsoft Sans Serif" pitchFamily="34" charset="0"/>
                <a:cs typeface="Microsoft Sans Serif" pitchFamily="34" charset="0"/>
              </a:rPr>
              <a:t>.</a:t>
            </a:r>
            <a:endParaRPr lang="en-US" sz="3200" dirty="0">
              <a:solidFill>
                <a:srgbClr val="002060"/>
              </a:solidFill>
              <a:latin typeface="Microsoft Sans Serif" pitchFamily="34" charset="0"/>
              <a:cs typeface="Microsoft Sans Serif" pitchFamily="34" charset="0"/>
            </a:endParaRP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5</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Khai</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tham</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số</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và</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danh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mục</a:t>
            </a:r>
            <a:endParaRPr lang="en-US" dirty="0"/>
          </a:p>
        </p:txBody>
      </p:sp>
      <p:sp>
        <p:nvSpPr>
          <p:cNvPr id="3" name="TextBox 2"/>
          <p:cNvSpPr txBox="1"/>
          <p:nvPr/>
        </p:nvSpPr>
        <p:spPr>
          <a:xfrm>
            <a:off x="304800" y="1143000"/>
            <a:ext cx="7467600" cy="523220"/>
          </a:xfrm>
          <a:prstGeom prst="rect">
            <a:avLst/>
          </a:prstGeom>
          <a:noFill/>
        </p:spPr>
        <p:txBody>
          <a:bodyPr wrap="square" rtlCol="0">
            <a:spAutoFit/>
          </a:bodyPr>
          <a:lstStyle/>
          <a:p>
            <a:pPr marL="457200" indent="-457200">
              <a:spcBef>
                <a:spcPts val="1200"/>
              </a:spcBef>
            </a:pPr>
            <a:r>
              <a:rPr lang="en-US" sz="2800" b="0" smtClean="0">
                <a:solidFill>
                  <a:schemeClr val="bg1"/>
                </a:solidFill>
                <a:latin typeface="Microsoft Sans Serif" pitchFamily="34" charset="0"/>
                <a:cs typeface="Microsoft Sans Serif" pitchFamily="34" charset="0"/>
              </a:rPr>
              <a:t>5.3.Khai </a:t>
            </a:r>
            <a:r>
              <a:rPr lang="en-US" sz="2800" b="0" err="1">
                <a:solidFill>
                  <a:schemeClr val="bg1"/>
                </a:solidFill>
                <a:latin typeface="Microsoft Sans Serif" pitchFamily="34" charset="0"/>
                <a:cs typeface="Microsoft Sans Serif" pitchFamily="34" charset="0"/>
              </a:rPr>
              <a:t>báo</a:t>
            </a:r>
            <a:r>
              <a:rPr lang="en-US" sz="2800" b="0">
                <a:solidFill>
                  <a:schemeClr val="bg1"/>
                </a:solidFill>
                <a:latin typeface="Microsoft Sans Serif" pitchFamily="34" charset="0"/>
                <a:cs typeface="Microsoft Sans Serif" pitchFamily="34" charset="0"/>
              </a:rPr>
              <a:t> </a:t>
            </a:r>
            <a:r>
              <a:rPr lang="en-US" sz="2800" b="0" smtClean="0">
                <a:solidFill>
                  <a:schemeClr val="bg1"/>
                </a:solidFill>
                <a:latin typeface="Microsoft Sans Serif" pitchFamily="34" charset="0"/>
                <a:cs typeface="Microsoft Sans Serif" pitchFamily="34" charset="0"/>
              </a:rPr>
              <a:t>danh mục kho</a:t>
            </a:r>
          </a:p>
        </p:txBody>
      </p:sp>
      <p:pic>
        <p:nvPicPr>
          <p:cNvPr id="4" name="Picture 3"/>
          <p:cNvPicPr/>
          <p:nvPr/>
        </p:nvPicPr>
        <p:blipFill>
          <a:blip r:embed="rId3"/>
          <a:srcRect/>
          <a:stretch>
            <a:fillRect/>
          </a:stretch>
        </p:blipFill>
        <p:spPr bwMode="auto">
          <a:xfrm>
            <a:off x="1143000" y="1952624"/>
            <a:ext cx="5995987" cy="3305175"/>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1501977342"/>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5</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Khai</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tham</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số</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và</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danh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mục</a:t>
            </a:r>
            <a:endParaRPr lang="en-US" dirty="0"/>
          </a:p>
        </p:txBody>
      </p:sp>
      <p:sp>
        <p:nvSpPr>
          <p:cNvPr id="3" name="TextBox 2"/>
          <p:cNvSpPr txBox="1"/>
          <p:nvPr/>
        </p:nvSpPr>
        <p:spPr>
          <a:xfrm>
            <a:off x="304800" y="1143000"/>
            <a:ext cx="7467600" cy="523220"/>
          </a:xfrm>
          <a:prstGeom prst="rect">
            <a:avLst/>
          </a:prstGeom>
          <a:noFill/>
        </p:spPr>
        <p:txBody>
          <a:bodyPr wrap="square" rtlCol="0">
            <a:spAutoFit/>
          </a:bodyPr>
          <a:lstStyle/>
          <a:p>
            <a:pPr marL="457200" indent="-457200">
              <a:spcBef>
                <a:spcPts val="1200"/>
              </a:spcBef>
            </a:pPr>
            <a:r>
              <a:rPr lang="en-US" sz="2800" b="0" smtClean="0">
                <a:solidFill>
                  <a:schemeClr val="bg1"/>
                </a:solidFill>
                <a:latin typeface="Microsoft Sans Serif" pitchFamily="34" charset="0"/>
                <a:cs typeface="Microsoft Sans Serif" pitchFamily="34" charset="0"/>
              </a:rPr>
              <a:t>5.5.Khai </a:t>
            </a:r>
            <a:r>
              <a:rPr lang="en-US" sz="2800" b="0" err="1">
                <a:solidFill>
                  <a:schemeClr val="bg1"/>
                </a:solidFill>
                <a:latin typeface="Microsoft Sans Serif" pitchFamily="34" charset="0"/>
                <a:cs typeface="Microsoft Sans Serif" pitchFamily="34" charset="0"/>
              </a:rPr>
              <a:t>báo</a:t>
            </a:r>
            <a:r>
              <a:rPr lang="en-US" sz="2800" b="0">
                <a:solidFill>
                  <a:schemeClr val="bg1"/>
                </a:solidFill>
                <a:latin typeface="Microsoft Sans Serif" pitchFamily="34" charset="0"/>
                <a:cs typeface="Microsoft Sans Serif" pitchFamily="34" charset="0"/>
              </a:rPr>
              <a:t> </a:t>
            </a:r>
            <a:r>
              <a:rPr lang="en-US" sz="2800" b="0" smtClean="0">
                <a:solidFill>
                  <a:schemeClr val="bg1"/>
                </a:solidFill>
                <a:latin typeface="Microsoft Sans Serif" pitchFamily="34" charset="0"/>
                <a:cs typeface="Microsoft Sans Serif" pitchFamily="34" charset="0"/>
              </a:rPr>
              <a:t>danh mục hàng hoá vật tư</a:t>
            </a:r>
          </a:p>
        </p:txBody>
      </p:sp>
      <p:pic>
        <p:nvPicPr>
          <p:cNvPr id="5" name="Picture 4"/>
          <p:cNvPicPr/>
          <p:nvPr/>
        </p:nvPicPr>
        <p:blipFill>
          <a:blip r:embed="rId3"/>
          <a:srcRect/>
          <a:stretch>
            <a:fillRect/>
          </a:stretch>
        </p:blipFill>
        <p:spPr bwMode="auto">
          <a:xfrm>
            <a:off x="1295400" y="1752600"/>
            <a:ext cx="6477000" cy="4495800"/>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1501977342"/>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6</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Nhập</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số</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dư</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ban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đầu</a:t>
            </a:r>
            <a:endParaRPr lang="en-US" dirty="0"/>
          </a:p>
        </p:txBody>
      </p:sp>
      <p:sp>
        <p:nvSpPr>
          <p:cNvPr id="3" name="TextBox 2"/>
          <p:cNvSpPr txBox="1"/>
          <p:nvPr/>
        </p:nvSpPr>
        <p:spPr>
          <a:xfrm>
            <a:off x="304800" y="1143000"/>
            <a:ext cx="7467600" cy="461665"/>
          </a:xfrm>
          <a:prstGeom prst="rect">
            <a:avLst/>
          </a:prstGeom>
          <a:noFill/>
        </p:spPr>
        <p:txBody>
          <a:bodyPr wrap="square" rtlCol="0">
            <a:spAutoFit/>
          </a:bodyPr>
          <a:lstStyle/>
          <a:p>
            <a:pPr>
              <a:spcBef>
                <a:spcPts val="1200"/>
              </a:spcBef>
            </a:pPr>
            <a:r>
              <a:rPr lang="en-US" sz="2400" b="0" smtClean="0">
                <a:solidFill>
                  <a:schemeClr val="bg1"/>
                </a:solidFill>
                <a:latin typeface="Microsoft Sans Serif" pitchFamily="34" charset="0"/>
                <a:cs typeface="Microsoft Sans Serif" pitchFamily="34" charset="0"/>
              </a:rPr>
              <a:t>Vào số dư đầu kỳ của các khách hàng</a:t>
            </a:r>
            <a:endParaRPr lang="en-US" sz="2400" b="0" dirty="0" smtClean="0">
              <a:solidFill>
                <a:schemeClr val="bg1"/>
              </a:solidFill>
              <a:latin typeface="Microsoft Sans Serif" pitchFamily="34" charset="0"/>
              <a:cs typeface="Microsoft Sans Serif" pitchFamily="34" charset="0"/>
            </a:endParaRPr>
          </a:p>
        </p:txBody>
      </p:sp>
      <p:pic>
        <p:nvPicPr>
          <p:cNvPr id="5" name="Picture 4"/>
          <p:cNvPicPr/>
          <p:nvPr/>
        </p:nvPicPr>
        <p:blipFill>
          <a:blip r:embed="rId3"/>
          <a:srcRect/>
          <a:stretch>
            <a:fillRect/>
          </a:stretch>
        </p:blipFill>
        <p:spPr bwMode="auto">
          <a:xfrm>
            <a:off x="990600" y="2057400"/>
            <a:ext cx="6858000" cy="3581400"/>
          </a:xfrm>
          <a:prstGeom prst="rect">
            <a:avLst/>
          </a:prstGeom>
          <a:noFill/>
          <a:ln w="9525">
            <a:solidFill>
              <a:schemeClr val="tx2">
                <a:lumMod val="60000"/>
                <a:lumOff val="40000"/>
              </a:schemeClr>
            </a:solidFill>
            <a:miter lim="800000"/>
            <a:headEnd/>
            <a:tailEnd/>
          </a:ln>
        </p:spPr>
      </p:pic>
    </p:spTree>
    <p:extLst>
      <p:ext uri="{BB962C8B-B14F-4D97-AF65-F5344CB8AC3E}">
        <p14:creationId xmlns="" xmlns:p14="http://schemas.microsoft.com/office/powerpoint/2010/main" val="216206841"/>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7</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Cập</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nhật</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chứng</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từ</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18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(1/4)</a:t>
            </a:r>
            <a:endParaRPr lang="en-US" sz="1800" dirty="0"/>
          </a:p>
        </p:txBody>
      </p:sp>
      <p:sp>
        <p:nvSpPr>
          <p:cNvPr id="5" name="Title 1"/>
          <p:cNvSpPr txBox="1">
            <a:spLocks/>
          </p:cNvSpPr>
          <p:nvPr/>
        </p:nvSpPr>
        <p:spPr bwMode="auto">
          <a:xfrm>
            <a:off x="381000" y="990600"/>
            <a:ext cx="8382000" cy="16927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Hoá đơn bán hàng</a:t>
            </a:r>
            <a:endParaRPr lang="en-US" sz="2800" b="0" dirty="0" smtClean="0">
              <a:solidFill>
                <a:srgbClr val="002060"/>
              </a:solidFill>
              <a:effectLst/>
              <a:latin typeface="Microsoft Sans Serif" pitchFamily="34" charset="0"/>
              <a:cs typeface="Microsoft Sans Serif" pitchFamily="34" charset="0"/>
            </a:endParaRPr>
          </a:p>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Phiếu thu tiền/ giấy báo có ngân hàng</a:t>
            </a:r>
            <a:endParaRPr lang="en-US" sz="2800" b="0" dirty="0" smtClean="0">
              <a:solidFill>
                <a:srgbClr val="002060"/>
              </a:solidFill>
              <a:effectLst/>
              <a:latin typeface="Microsoft Sans Serif" pitchFamily="34" charset="0"/>
              <a:cs typeface="Microsoft Sans Serif" pitchFamily="34" charset="0"/>
            </a:endParaRPr>
          </a:p>
          <a:p>
            <a:pPr marL="514350" indent="-514350">
              <a:lnSpc>
                <a:spcPct val="100000"/>
              </a:lnSpc>
              <a:spcBef>
                <a:spcPts val="1200"/>
              </a:spcBef>
              <a:buAutoNum type="arabicPeriod"/>
              <a:defRPr/>
            </a:pPr>
            <a:endParaRPr lang="en-US" sz="2800" b="0" dirty="0">
              <a:solidFill>
                <a:srgbClr val="002060"/>
              </a:solidFill>
              <a:effectLst/>
              <a:latin typeface="Microsoft Sans Serif" pitchFamily="34" charset="0"/>
              <a:cs typeface="Microsoft Sans Serif" pitchFamily="34" charset="0"/>
            </a:endParaRPr>
          </a:p>
        </p:txBody>
      </p:sp>
    </p:spTree>
    <p:extLst>
      <p:ext uri="{BB962C8B-B14F-4D97-AF65-F5344CB8AC3E}">
        <p14:creationId xmlns="" xmlns:p14="http://schemas.microsoft.com/office/powerpoint/2010/main" val="1228130975"/>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7</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Cập</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nhật</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chứng</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từ</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18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(2/4)</a:t>
            </a:r>
            <a:endParaRPr lang="en-US" sz="1800"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dirty="0" smtClean="0">
                <a:solidFill>
                  <a:srgbClr val="002060"/>
                </a:solidFill>
                <a:effectLst/>
                <a:latin typeface="Arial" pitchFamily="34" charset="0"/>
                <a:cs typeface="Arial" pitchFamily="34" charset="0"/>
              </a:rPr>
              <a:t>7.1</a:t>
            </a:r>
            <a:r>
              <a:rPr lang="en-US" sz="2800" smtClean="0">
                <a:solidFill>
                  <a:srgbClr val="002060"/>
                </a:solidFill>
                <a:effectLst/>
                <a:latin typeface="Arial" pitchFamily="34" charset="0"/>
                <a:cs typeface="Arial" pitchFamily="34" charset="0"/>
              </a:rPr>
              <a:t>. Hoá đơn bán hàng</a:t>
            </a:r>
            <a:endParaRPr lang="en-US" sz="2800" dirty="0">
              <a:solidFill>
                <a:srgbClr val="002060"/>
              </a:solidFill>
              <a:effectLst/>
              <a:latin typeface="Arial" pitchFamily="34" charset="0"/>
              <a:cs typeface="Arial" pitchFamily="34" charset="0"/>
            </a:endParaRPr>
          </a:p>
        </p:txBody>
      </p:sp>
      <p:pic>
        <p:nvPicPr>
          <p:cNvPr id="7" name="Picture 6"/>
          <p:cNvPicPr/>
          <p:nvPr/>
        </p:nvPicPr>
        <p:blipFill>
          <a:blip r:embed="rId3"/>
          <a:srcRect/>
          <a:stretch>
            <a:fillRect/>
          </a:stretch>
        </p:blipFill>
        <p:spPr bwMode="auto">
          <a:xfrm>
            <a:off x="1066800" y="1485900"/>
            <a:ext cx="6781800" cy="4533900"/>
          </a:xfrm>
          <a:prstGeom prst="rect">
            <a:avLst/>
          </a:prstGeom>
          <a:noFill/>
          <a:ln w="9525">
            <a:solidFill>
              <a:schemeClr val="tx2">
                <a:lumMod val="60000"/>
                <a:lumOff val="40000"/>
              </a:schemeClr>
            </a:solidFill>
            <a:miter lim="800000"/>
            <a:headEnd/>
            <a:tailEnd/>
          </a:ln>
        </p:spPr>
      </p:pic>
    </p:spTree>
    <p:extLst>
      <p:ext uri="{BB962C8B-B14F-4D97-AF65-F5344CB8AC3E}">
        <p14:creationId xmlns="" xmlns:p14="http://schemas.microsoft.com/office/powerpoint/2010/main" val="2976786859"/>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7</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Cập</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nhật</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chứng</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từ</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18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(3/4)</a:t>
            </a:r>
            <a:endParaRPr lang="en-US" sz="1800"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7.2. </a:t>
            </a:r>
            <a:r>
              <a:rPr lang="en-US" sz="2800" err="1" smtClean="0">
                <a:solidFill>
                  <a:srgbClr val="002060"/>
                </a:solidFill>
                <a:effectLst/>
                <a:latin typeface="Arial" pitchFamily="34" charset="0"/>
                <a:cs typeface="Arial" pitchFamily="34" charset="0"/>
              </a:rPr>
              <a:t>Phiếu</a:t>
            </a:r>
            <a:r>
              <a:rPr lang="en-US" sz="2800" smtClean="0">
                <a:solidFill>
                  <a:srgbClr val="002060"/>
                </a:solidFill>
                <a:effectLst/>
                <a:latin typeface="Arial" pitchFamily="34" charset="0"/>
                <a:cs typeface="Arial" pitchFamily="34" charset="0"/>
              </a:rPr>
              <a:t> thu tiền</a:t>
            </a:r>
            <a:endParaRPr lang="en-US" sz="2800" dirty="0">
              <a:solidFill>
                <a:srgbClr val="002060"/>
              </a:solidFill>
              <a:effectLst/>
              <a:latin typeface="Arial" pitchFamily="34" charset="0"/>
              <a:cs typeface="Arial" pitchFamily="34" charset="0"/>
            </a:endParaRPr>
          </a:p>
        </p:txBody>
      </p:sp>
      <p:pic>
        <p:nvPicPr>
          <p:cNvPr id="7" name="Picture 6"/>
          <p:cNvPicPr/>
          <p:nvPr/>
        </p:nvPicPr>
        <p:blipFill>
          <a:blip r:embed="rId3"/>
          <a:srcRect/>
          <a:stretch>
            <a:fillRect/>
          </a:stretch>
        </p:blipFill>
        <p:spPr bwMode="auto">
          <a:xfrm>
            <a:off x="914400" y="1536461"/>
            <a:ext cx="7086600" cy="4178539"/>
          </a:xfrm>
          <a:prstGeom prst="rect">
            <a:avLst/>
          </a:prstGeom>
          <a:noFill/>
          <a:ln w="9525">
            <a:solidFill>
              <a:schemeClr val="tx2">
                <a:lumMod val="60000"/>
                <a:lumOff val="40000"/>
              </a:schemeClr>
            </a:solidFill>
            <a:miter lim="800000"/>
            <a:headEnd/>
            <a:tailEnd/>
          </a:ln>
        </p:spPr>
      </p:pic>
    </p:spTree>
    <p:extLst>
      <p:ext uri="{BB962C8B-B14F-4D97-AF65-F5344CB8AC3E}">
        <p14:creationId xmlns="" xmlns:p14="http://schemas.microsoft.com/office/powerpoint/2010/main" val="2976786859"/>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8</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Lên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18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(1/6)</a:t>
            </a:r>
            <a:endParaRPr lang="en-US" sz="1800" dirty="0"/>
          </a:p>
        </p:txBody>
      </p:sp>
      <p:sp>
        <p:nvSpPr>
          <p:cNvPr id="6" name="Title 1"/>
          <p:cNvSpPr txBox="1">
            <a:spLocks/>
          </p:cNvSpPr>
          <p:nvPr/>
        </p:nvSpPr>
        <p:spPr bwMode="auto">
          <a:xfrm>
            <a:off x="381000" y="990600"/>
            <a:ext cx="8382000" cy="28623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Sổ nhật ký bán hàng</a:t>
            </a:r>
          </a:p>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Bảng tổng hợp hàng bán</a:t>
            </a:r>
          </a:p>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Sổ nhật ký thu tiền</a:t>
            </a:r>
            <a:endParaRPr lang="en-US" sz="2800" b="0" dirty="0" smtClean="0">
              <a:solidFill>
                <a:srgbClr val="002060"/>
              </a:solidFill>
              <a:effectLst/>
              <a:latin typeface="Microsoft Sans Serif" pitchFamily="34" charset="0"/>
              <a:cs typeface="Microsoft Sans Serif" pitchFamily="34" charset="0"/>
            </a:endParaRPr>
          </a:p>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Sổ chi tiết công nợ 1 khách hàng</a:t>
            </a:r>
          </a:p>
          <a:p>
            <a:pPr marL="514350" indent="-51435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Bảng cân đối phát sinh công nợ của 1 TK</a:t>
            </a:r>
            <a:endParaRPr lang="en-US" sz="2800" b="0" dirty="0" smtClean="0">
              <a:solidFill>
                <a:srgbClr val="002060"/>
              </a:solidFill>
              <a:effectLst/>
              <a:latin typeface="Microsoft Sans Serif" pitchFamily="34" charset="0"/>
              <a:cs typeface="Microsoft Sans Serif" pitchFamily="34" charset="0"/>
            </a:endParaRPr>
          </a:p>
        </p:txBody>
      </p:sp>
    </p:spTree>
    <p:extLst>
      <p:ext uri="{BB962C8B-B14F-4D97-AF65-F5344CB8AC3E}">
        <p14:creationId xmlns="" xmlns:p14="http://schemas.microsoft.com/office/powerpoint/2010/main" val="2853163509"/>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8</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Lên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18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(2/6)</a:t>
            </a:r>
            <a:endParaRPr lang="en-US" sz="1800" dirty="0"/>
          </a:p>
        </p:txBody>
      </p:sp>
      <p:sp>
        <p:nvSpPr>
          <p:cNvPr id="6"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dirty="0" smtClean="0">
                <a:solidFill>
                  <a:srgbClr val="002060"/>
                </a:solidFill>
                <a:effectLst/>
                <a:latin typeface="Arial" pitchFamily="34" charset="0"/>
                <a:cs typeface="Arial" pitchFamily="34" charset="0"/>
              </a:rPr>
              <a:t>8.1</a:t>
            </a:r>
            <a:r>
              <a:rPr lang="en-US" sz="2800" smtClean="0">
                <a:solidFill>
                  <a:srgbClr val="002060"/>
                </a:solidFill>
                <a:effectLst/>
                <a:latin typeface="Arial" pitchFamily="34" charset="0"/>
                <a:cs typeface="Arial" pitchFamily="34" charset="0"/>
              </a:rPr>
              <a:t>. Sổ nhật ký bán hàng</a:t>
            </a:r>
            <a:endParaRPr lang="en-US" sz="2800" dirty="0">
              <a:solidFill>
                <a:srgbClr val="002060"/>
              </a:solidFill>
              <a:effectLst/>
              <a:latin typeface="Arial" pitchFamily="34" charset="0"/>
              <a:cs typeface="Arial" pitchFamily="34" charset="0"/>
            </a:endParaRPr>
          </a:p>
        </p:txBody>
      </p:sp>
      <p:pic>
        <p:nvPicPr>
          <p:cNvPr id="7" name="Picture 6"/>
          <p:cNvPicPr/>
          <p:nvPr/>
        </p:nvPicPr>
        <p:blipFill>
          <a:blip r:embed="rId3"/>
          <a:srcRect/>
          <a:stretch>
            <a:fillRect/>
          </a:stretch>
        </p:blipFill>
        <p:spPr bwMode="auto">
          <a:xfrm>
            <a:off x="1066800" y="1828800"/>
            <a:ext cx="6553200" cy="2819400"/>
          </a:xfrm>
          <a:prstGeom prst="rect">
            <a:avLst/>
          </a:prstGeom>
          <a:noFill/>
          <a:ln w="9525">
            <a:solidFill>
              <a:schemeClr val="tx2">
                <a:lumMod val="60000"/>
                <a:lumOff val="40000"/>
              </a:schemeClr>
            </a:solidFill>
            <a:miter lim="800000"/>
            <a:headEnd/>
            <a:tailEnd/>
          </a:ln>
        </p:spPr>
      </p:pic>
    </p:spTree>
    <p:extLst>
      <p:ext uri="{BB962C8B-B14F-4D97-AF65-F5344CB8AC3E}">
        <p14:creationId xmlns="" xmlns:p14="http://schemas.microsoft.com/office/powerpoint/2010/main" val="769773642"/>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8</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Lên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18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(3/6)</a:t>
            </a:r>
            <a:endParaRPr lang="en-US" sz="1800" dirty="0"/>
          </a:p>
        </p:txBody>
      </p:sp>
      <p:sp>
        <p:nvSpPr>
          <p:cNvPr id="6"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dirty="0" smtClean="0">
                <a:solidFill>
                  <a:srgbClr val="002060"/>
                </a:solidFill>
                <a:effectLst/>
                <a:latin typeface="Arial" pitchFamily="34" charset="0"/>
                <a:cs typeface="Arial" pitchFamily="34" charset="0"/>
              </a:rPr>
              <a:t>8.2</a:t>
            </a:r>
            <a:r>
              <a:rPr lang="en-US" sz="2800" smtClean="0">
                <a:solidFill>
                  <a:srgbClr val="002060"/>
                </a:solidFill>
                <a:effectLst/>
                <a:latin typeface="Arial" pitchFamily="34" charset="0"/>
                <a:cs typeface="Arial" pitchFamily="34" charset="0"/>
              </a:rPr>
              <a:t>. Báo cáo tổng hợp hàng bán</a:t>
            </a:r>
            <a:endParaRPr lang="en-US" sz="2800" dirty="0">
              <a:solidFill>
                <a:srgbClr val="002060"/>
              </a:solidFill>
              <a:effectLst/>
              <a:latin typeface="Arial" pitchFamily="34" charset="0"/>
              <a:cs typeface="Arial" pitchFamily="34" charset="0"/>
            </a:endParaRPr>
          </a:p>
        </p:txBody>
      </p:sp>
      <p:pic>
        <p:nvPicPr>
          <p:cNvPr id="5" name="Picture 4"/>
          <p:cNvPicPr/>
          <p:nvPr/>
        </p:nvPicPr>
        <p:blipFill>
          <a:blip r:embed="rId3"/>
          <a:srcRect/>
          <a:stretch>
            <a:fillRect/>
          </a:stretch>
        </p:blipFill>
        <p:spPr bwMode="auto">
          <a:xfrm>
            <a:off x="990600" y="1528762"/>
            <a:ext cx="6477000" cy="4338638"/>
          </a:xfrm>
          <a:prstGeom prst="rect">
            <a:avLst/>
          </a:prstGeom>
          <a:noFill/>
          <a:ln w="9525">
            <a:solidFill>
              <a:schemeClr val="tx2">
                <a:lumMod val="60000"/>
                <a:lumOff val="40000"/>
              </a:schemeClr>
            </a:solidFill>
            <a:miter lim="800000"/>
            <a:headEnd/>
            <a:tailEnd/>
          </a:ln>
        </p:spPr>
      </p:pic>
    </p:spTree>
    <p:extLst>
      <p:ext uri="{BB962C8B-B14F-4D97-AF65-F5344CB8AC3E}">
        <p14:creationId xmlns="" xmlns:p14="http://schemas.microsoft.com/office/powerpoint/2010/main" val="3141488547"/>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8</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Lên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cáo</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18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(4/6)</a:t>
            </a:r>
            <a:endParaRPr lang="en-US" sz="1800" dirty="0"/>
          </a:p>
        </p:txBody>
      </p:sp>
      <p:sp>
        <p:nvSpPr>
          <p:cNvPr id="6"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8.3. Sổ nhật ký thu tiền</a:t>
            </a:r>
            <a:endParaRPr lang="en-US" sz="2800" dirty="0">
              <a:solidFill>
                <a:srgbClr val="002060"/>
              </a:solidFill>
              <a:effectLst/>
              <a:latin typeface="Arial" pitchFamily="34" charset="0"/>
              <a:cs typeface="Arial" pitchFamily="34" charset="0"/>
            </a:endParaRPr>
          </a:p>
        </p:txBody>
      </p:sp>
      <p:pic>
        <p:nvPicPr>
          <p:cNvPr id="7" name="Picture 6"/>
          <p:cNvPicPr/>
          <p:nvPr/>
        </p:nvPicPr>
        <p:blipFill>
          <a:blip r:embed="rId3"/>
          <a:srcRect/>
          <a:stretch>
            <a:fillRect/>
          </a:stretch>
        </p:blipFill>
        <p:spPr bwMode="auto">
          <a:xfrm>
            <a:off x="1295400" y="1981200"/>
            <a:ext cx="7010400" cy="2971800"/>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314148854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1. </a:t>
            </a:r>
            <a:r>
              <a:rPr lang="en-US"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Sơ</a:t>
            </a:r>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đồ</a:t>
            </a:r>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hạch</a:t>
            </a:r>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toán</a:t>
            </a:r>
            <a:r>
              <a:rPr lang="en-US" kern="120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endParaRPr lang="en-US" dirty="0"/>
          </a:p>
        </p:txBody>
      </p:sp>
      <p:sp>
        <p:nvSpPr>
          <p:cNvPr id="6"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dirty="0" smtClean="0">
                <a:solidFill>
                  <a:srgbClr val="002060"/>
                </a:solidFill>
                <a:effectLst/>
                <a:latin typeface="Arial" pitchFamily="34" charset="0"/>
                <a:cs typeface="Arial" pitchFamily="34" charset="0"/>
              </a:rPr>
              <a:t>1.1. </a:t>
            </a:r>
            <a:r>
              <a:rPr lang="en-US" sz="2800" dirty="0" err="1" smtClean="0">
                <a:solidFill>
                  <a:srgbClr val="002060"/>
                </a:solidFill>
                <a:effectLst/>
                <a:latin typeface="Arial" pitchFamily="34" charset="0"/>
                <a:cs typeface="Arial" pitchFamily="34" charset="0"/>
              </a:rPr>
              <a:t>Sơ</a:t>
            </a:r>
            <a:r>
              <a:rPr lang="en-US" sz="2800" dirty="0" smtClean="0">
                <a:solidFill>
                  <a:srgbClr val="002060"/>
                </a:solidFill>
                <a:effectLst/>
                <a:latin typeface="Arial" pitchFamily="34" charset="0"/>
                <a:cs typeface="Arial" pitchFamily="34" charset="0"/>
              </a:rPr>
              <a:t> </a:t>
            </a:r>
            <a:r>
              <a:rPr lang="en-US" sz="2800" dirty="0" err="1" smtClean="0">
                <a:solidFill>
                  <a:srgbClr val="002060"/>
                </a:solidFill>
                <a:effectLst/>
                <a:latin typeface="Arial" pitchFamily="34" charset="0"/>
                <a:cs typeface="Arial" pitchFamily="34" charset="0"/>
              </a:rPr>
              <a:t>đồ</a:t>
            </a:r>
            <a:r>
              <a:rPr lang="en-US" sz="2800" dirty="0" smtClean="0">
                <a:solidFill>
                  <a:srgbClr val="002060"/>
                </a:solidFill>
                <a:effectLst/>
                <a:latin typeface="Arial" pitchFamily="34" charset="0"/>
                <a:cs typeface="Arial" pitchFamily="34" charset="0"/>
              </a:rPr>
              <a:t> </a:t>
            </a:r>
            <a:r>
              <a:rPr lang="en-US" sz="2800" dirty="0" err="1" smtClean="0">
                <a:solidFill>
                  <a:srgbClr val="002060"/>
                </a:solidFill>
                <a:effectLst/>
                <a:latin typeface="Arial" pitchFamily="34" charset="0"/>
                <a:cs typeface="Arial" pitchFamily="34" charset="0"/>
              </a:rPr>
              <a:t>hạch</a:t>
            </a:r>
            <a:r>
              <a:rPr lang="en-US" sz="2800" dirty="0" smtClean="0">
                <a:solidFill>
                  <a:srgbClr val="002060"/>
                </a:solidFill>
                <a:effectLst/>
                <a:latin typeface="Arial" pitchFamily="34" charset="0"/>
                <a:cs typeface="Arial" pitchFamily="34" charset="0"/>
              </a:rPr>
              <a:t> </a:t>
            </a:r>
            <a:r>
              <a:rPr lang="en-US" sz="2800" err="1" smtClean="0">
                <a:solidFill>
                  <a:srgbClr val="002060"/>
                </a:solidFill>
                <a:effectLst/>
                <a:latin typeface="Arial" pitchFamily="34" charset="0"/>
                <a:cs typeface="Arial" pitchFamily="34" charset="0"/>
              </a:rPr>
              <a:t>toán</a:t>
            </a:r>
            <a:r>
              <a:rPr lang="en-US" sz="2800" smtClean="0">
                <a:solidFill>
                  <a:srgbClr val="002060"/>
                </a:solidFill>
                <a:effectLst/>
                <a:latin typeface="Arial" pitchFamily="34" charset="0"/>
                <a:cs typeface="Arial" pitchFamily="34" charset="0"/>
              </a:rPr>
              <a:t> bán hàng và CN phải thu</a:t>
            </a:r>
            <a:endParaRPr lang="en-US" sz="2800" dirty="0">
              <a:solidFill>
                <a:srgbClr val="002060"/>
              </a:solidFill>
              <a:effectLst/>
              <a:latin typeface="Arial" pitchFamily="34" charset="0"/>
              <a:cs typeface="Arial" pitchFamily="34" charset="0"/>
            </a:endParaRPr>
          </a:p>
        </p:txBody>
      </p:sp>
      <p:sp>
        <p:nvSpPr>
          <p:cNvPr id="4124"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25" name="Rectangle 2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8"/>
          <p:cNvGraphicFramePr>
            <a:graphicFrameLocks noChangeAspect="1"/>
          </p:cNvGraphicFramePr>
          <p:nvPr/>
        </p:nvGraphicFramePr>
        <p:xfrm>
          <a:off x="1295400" y="1676400"/>
          <a:ext cx="6705600" cy="2965637"/>
        </p:xfrm>
        <a:graphic>
          <a:graphicData uri="http://schemas.openxmlformats.org/presentationml/2006/ole">
            <p:oleObj spid="_x0000_s4124" r:id="rId4" imgW="6325814" imgH="3816501" progId="">
              <p:embed/>
            </p:oleObj>
          </a:graphicData>
        </a:graphic>
      </p:graphicFrame>
      <p:sp>
        <p:nvSpPr>
          <p:cNvPr id="8" name="TextBox 7"/>
          <p:cNvSpPr txBox="1"/>
          <p:nvPr/>
        </p:nvSpPr>
        <p:spPr>
          <a:xfrm>
            <a:off x="685800" y="4648200"/>
            <a:ext cx="7543800" cy="523220"/>
          </a:xfrm>
          <a:prstGeom prst="rect">
            <a:avLst/>
          </a:prstGeom>
          <a:noFill/>
        </p:spPr>
        <p:txBody>
          <a:bodyPr wrap="square" rtlCol="0">
            <a:spAutoFit/>
          </a:bodyPr>
          <a:lstStyle/>
          <a:p>
            <a:r>
              <a:rPr lang="en-US" sz="2800" smtClean="0">
                <a:solidFill>
                  <a:srgbClr val="0070C0"/>
                </a:solidFill>
                <a:latin typeface="Arial" pitchFamily="34" charset="0"/>
              </a:rPr>
              <a:t>Sơ đồ hạch toán liên quan đến giá vốn</a:t>
            </a:r>
            <a:endParaRPr lang="en-US" sz="2800">
              <a:solidFill>
                <a:srgbClr val="0070C0"/>
              </a:solidFill>
              <a:latin typeface="Arial" pitchFamily="34" charset="0"/>
            </a:endParaRPr>
          </a:p>
        </p:txBody>
      </p:sp>
      <p:sp>
        <p:nvSpPr>
          <p:cNvPr id="4127" name="Rectangle 3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126" name="Object 30"/>
          <p:cNvGraphicFramePr>
            <a:graphicFrameLocks noChangeAspect="1"/>
          </p:cNvGraphicFramePr>
          <p:nvPr/>
        </p:nvGraphicFramePr>
        <p:xfrm>
          <a:off x="1447800" y="5181600"/>
          <a:ext cx="5734050" cy="1095375"/>
        </p:xfrm>
        <a:graphic>
          <a:graphicData uri="http://schemas.openxmlformats.org/presentationml/2006/ole">
            <p:oleObj spid="_x0000_s4126" r:id="rId5" imgW="6778608" imgH="1415892" progId="">
              <p:embed/>
            </p:oleObj>
          </a:graphicData>
        </a:graphic>
      </p:graphicFrame>
    </p:spTree>
    <p:extLst>
      <p:ext uri="{BB962C8B-B14F-4D97-AF65-F5344CB8AC3E}">
        <p14:creationId xmlns="" xmlns:p14="http://schemas.microsoft.com/office/powerpoint/2010/main" val="1299104846"/>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8</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Lên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cáo</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18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(5/6)</a:t>
            </a:r>
            <a:endParaRPr lang="en-US" sz="1800" dirty="0"/>
          </a:p>
        </p:txBody>
      </p:sp>
      <p:sp>
        <p:nvSpPr>
          <p:cNvPr id="6"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8.4. Sổ chi tiết công nợ của 1 khách hàng</a:t>
            </a:r>
            <a:endParaRPr lang="en-US" sz="2800" dirty="0">
              <a:solidFill>
                <a:srgbClr val="002060"/>
              </a:solidFill>
              <a:effectLst/>
              <a:latin typeface="Arial" pitchFamily="34" charset="0"/>
              <a:cs typeface="Arial" pitchFamily="34" charset="0"/>
            </a:endParaRPr>
          </a:p>
        </p:txBody>
      </p:sp>
      <p:pic>
        <p:nvPicPr>
          <p:cNvPr id="5" name="Picture 4"/>
          <p:cNvPicPr/>
          <p:nvPr/>
        </p:nvPicPr>
        <p:blipFill>
          <a:blip r:embed="rId3"/>
          <a:srcRect/>
          <a:stretch>
            <a:fillRect/>
          </a:stretch>
        </p:blipFill>
        <p:spPr bwMode="auto">
          <a:xfrm>
            <a:off x="1295400" y="1905000"/>
            <a:ext cx="6400800" cy="3276600"/>
          </a:xfrm>
          <a:prstGeom prst="rect">
            <a:avLst/>
          </a:prstGeom>
          <a:noFill/>
          <a:ln w="9525">
            <a:solidFill>
              <a:schemeClr val="tx2">
                <a:lumMod val="60000"/>
                <a:lumOff val="40000"/>
              </a:schemeClr>
            </a:solidFill>
            <a:miter lim="800000"/>
            <a:headEnd/>
            <a:tailEnd/>
          </a:ln>
        </p:spPr>
      </p:pic>
    </p:spTree>
    <p:extLst>
      <p:ext uri="{BB962C8B-B14F-4D97-AF65-F5344CB8AC3E}">
        <p14:creationId xmlns="" xmlns:p14="http://schemas.microsoft.com/office/powerpoint/2010/main" val="4282535094"/>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8</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Lên</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báo</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cáo</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18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(6/6)</a:t>
            </a:r>
            <a:endParaRPr lang="en-US" sz="1800" dirty="0"/>
          </a:p>
        </p:txBody>
      </p:sp>
      <p:sp>
        <p:nvSpPr>
          <p:cNvPr id="6"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8.5. Bảng cân đối phát sinh công nợ của 1 TK</a:t>
            </a:r>
            <a:endParaRPr lang="en-US" sz="2800" dirty="0">
              <a:solidFill>
                <a:srgbClr val="002060"/>
              </a:solidFill>
              <a:effectLst/>
              <a:latin typeface="Arial" pitchFamily="34" charset="0"/>
              <a:cs typeface="Arial" pitchFamily="34" charset="0"/>
            </a:endParaRPr>
          </a:p>
        </p:txBody>
      </p:sp>
      <p:pic>
        <p:nvPicPr>
          <p:cNvPr id="5" name="Picture 4"/>
          <p:cNvPicPr/>
          <p:nvPr/>
        </p:nvPicPr>
        <p:blipFill>
          <a:blip r:embed="rId3"/>
          <a:srcRect/>
          <a:stretch>
            <a:fillRect/>
          </a:stretch>
        </p:blipFill>
        <p:spPr bwMode="auto">
          <a:xfrm>
            <a:off x="1066800" y="1828800"/>
            <a:ext cx="6781800" cy="3581400"/>
          </a:xfrm>
          <a:prstGeom prst="rect">
            <a:avLst/>
          </a:prstGeom>
          <a:noFill/>
          <a:ln w="9525">
            <a:solidFill>
              <a:schemeClr val="tx2">
                <a:lumMod val="60000"/>
                <a:lumOff val="40000"/>
              </a:schemeClr>
            </a:solidFill>
            <a:miter lim="800000"/>
            <a:headEnd/>
            <a:tailEnd/>
          </a:ln>
        </p:spPr>
      </p:pic>
    </p:spTree>
    <p:extLst>
      <p:ext uri="{BB962C8B-B14F-4D97-AF65-F5344CB8AC3E}">
        <p14:creationId xmlns="" xmlns:p14="http://schemas.microsoft.com/office/powerpoint/2010/main" val="4282535094"/>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2316163"/>
            <a:ext cx="8077200" cy="585787"/>
          </a:xfrm>
        </p:spPr>
        <p:txBody>
          <a:bodyPr/>
          <a:lstStyle/>
          <a:p>
            <a:pPr algn="ctr"/>
            <a:r>
              <a:rPr lang="en-US"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Xin</a:t>
            </a:r>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cám</a:t>
            </a:r>
            <a:r>
              <a:rPr lang="en-US" kern="120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ơn đã lắng nghe bài giảng!</a:t>
            </a:r>
            <a:endPar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extLst>
      <p:ext uri="{BB962C8B-B14F-4D97-AF65-F5344CB8AC3E}">
        <p14:creationId xmlns="" xmlns:p14="http://schemas.microsoft.com/office/powerpoint/2010/main" val="224506446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1. </a:t>
            </a:r>
            <a:r>
              <a:rPr lang="en-US"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Sơ</a:t>
            </a:r>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đồ</a:t>
            </a:r>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hạch</a:t>
            </a:r>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toán</a:t>
            </a:r>
            <a:r>
              <a:rPr lang="en-US" kern="120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endParaRPr lang="en-US" dirty="0"/>
          </a:p>
        </p:txBody>
      </p:sp>
      <p:sp>
        <p:nvSpPr>
          <p:cNvPr id="6"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dirty="0" smtClean="0">
                <a:solidFill>
                  <a:srgbClr val="002060"/>
                </a:solidFill>
                <a:effectLst/>
                <a:latin typeface="Arial" pitchFamily="34" charset="0"/>
                <a:cs typeface="Arial" pitchFamily="34" charset="0"/>
              </a:rPr>
              <a:t>1.1. </a:t>
            </a:r>
            <a:r>
              <a:rPr lang="en-US" sz="2800" dirty="0" err="1" smtClean="0">
                <a:solidFill>
                  <a:srgbClr val="002060"/>
                </a:solidFill>
                <a:effectLst/>
                <a:latin typeface="Arial" pitchFamily="34" charset="0"/>
                <a:cs typeface="Arial" pitchFamily="34" charset="0"/>
              </a:rPr>
              <a:t>Sơ</a:t>
            </a:r>
            <a:r>
              <a:rPr lang="en-US" sz="2800" dirty="0" smtClean="0">
                <a:solidFill>
                  <a:srgbClr val="002060"/>
                </a:solidFill>
                <a:effectLst/>
                <a:latin typeface="Arial" pitchFamily="34" charset="0"/>
                <a:cs typeface="Arial" pitchFamily="34" charset="0"/>
              </a:rPr>
              <a:t> </a:t>
            </a:r>
            <a:r>
              <a:rPr lang="en-US" sz="2800" dirty="0" err="1" smtClean="0">
                <a:solidFill>
                  <a:srgbClr val="002060"/>
                </a:solidFill>
                <a:effectLst/>
                <a:latin typeface="Arial" pitchFamily="34" charset="0"/>
                <a:cs typeface="Arial" pitchFamily="34" charset="0"/>
              </a:rPr>
              <a:t>đồ</a:t>
            </a:r>
            <a:r>
              <a:rPr lang="en-US" sz="2800" dirty="0" smtClean="0">
                <a:solidFill>
                  <a:srgbClr val="002060"/>
                </a:solidFill>
                <a:effectLst/>
                <a:latin typeface="Arial" pitchFamily="34" charset="0"/>
                <a:cs typeface="Arial" pitchFamily="34" charset="0"/>
              </a:rPr>
              <a:t> </a:t>
            </a:r>
            <a:r>
              <a:rPr lang="en-US" sz="2800" dirty="0" err="1" smtClean="0">
                <a:solidFill>
                  <a:srgbClr val="002060"/>
                </a:solidFill>
                <a:effectLst/>
                <a:latin typeface="Arial" pitchFamily="34" charset="0"/>
                <a:cs typeface="Arial" pitchFamily="34" charset="0"/>
              </a:rPr>
              <a:t>hạch</a:t>
            </a:r>
            <a:r>
              <a:rPr lang="en-US" sz="2800" dirty="0" smtClean="0">
                <a:solidFill>
                  <a:srgbClr val="002060"/>
                </a:solidFill>
                <a:effectLst/>
                <a:latin typeface="Arial" pitchFamily="34" charset="0"/>
                <a:cs typeface="Arial" pitchFamily="34" charset="0"/>
              </a:rPr>
              <a:t> </a:t>
            </a:r>
            <a:r>
              <a:rPr lang="en-US" sz="2800" err="1" smtClean="0">
                <a:solidFill>
                  <a:srgbClr val="002060"/>
                </a:solidFill>
                <a:effectLst/>
                <a:latin typeface="Arial" pitchFamily="34" charset="0"/>
                <a:cs typeface="Arial" pitchFamily="34" charset="0"/>
              </a:rPr>
              <a:t>toán</a:t>
            </a:r>
            <a:r>
              <a:rPr lang="en-US" sz="2800" smtClean="0">
                <a:solidFill>
                  <a:srgbClr val="002060"/>
                </a:solidFill>
                <a:effectLst/>
                <a:latin typeface="Arial" pitchFamily="34" charset="0"/>
                <a:cs typeface="Arial" pitchFamily="34" charset="0"/>
              </a:rPr>
              <a:t> kế toán c.nợ phải thu KH</a:t>
            </a:r>
            <a:endParaRPr lang="en-US" sz="2800" dirty="0">
              <a:solidFill>
                <a:srgbClr val="002060"/>
              </a:solidFill>
              <a:effectLst/>
              <a:latin typeface="Arial" pitchFamily="34" charset="0"/>
              <a:cs typeface="Arial" pitchFamily="34" charset="0"/>
            </a:endParaRPr>
          </a:p>
        </p:txBody>
      </p:sp>
      <p:sp>
        <p:nvSpPr>
          <p:cNvPr id="4124" name="Rectangle 2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25" name="Rectangle 2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27" name="Rectangle 3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602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6020" name="Object 4"/>
          <p:cNvGraphicFramePr>
            <a:graphicFrameLocks noChangeAspect="1"/>
          </p:cNvGraphicFramePr>
          <p:nvPr/>
        </p:nvGraphicFramePr>
        <p:xfrm>
          <a:off x="1371600" y="1447800"/>
          <a:ext cx="6248400" cy="3996070"/>
        </p:xfrm>
        <a:graphic>
          <a:graphicData uri="http://schemas.openxmlformats.org/presentationml/2006/ole">
            <p:oleObj spid="_x0000_s86020" r:id="rId4" imgW="7466971" imgH="4902354" progId="">
              <p:embed/>
            </p:oleObj>
          </a:graphicData>
        </a:graphic>
      </p:graphicFrame>
    </p:spTree>
    <p:extLst>
      <p:ext uri="{BB962C8B-B14F-4D97-AF65-F5344CB8AC3E}">
        <p14:creationId xmlns="" xmlns:p14="http://schemas.microsoft.com/office/powerpoint/2010/main" val="129910484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2</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Quy</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trình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nghiệp</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vụ</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endParaRPr lang="en-US" dirty="0"/>
          </a:p>
        </p:txBody>
      </p:sp>
      <p:sp>
        <p:nvSpPr>
          <p:cNvPr id="5" name="Title 1"/>
          <p:cNvSpPr txBox="1">
            <a:spLocks/>
          </p:cNvSpPr>
          <p:nvPr/>
        </p:nvSpPr>
        <p:spPr bwMode="auto">
          <a:xfrm>
            <a:off x="152400" y="990600"/>
            <a:ext cx="8382000" cy="17851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971550" lvl="1" indent="-514350">
              <a:spcBef>
                <a:spcPts val="1200"/>
              </a:spcBef>
              <a:buAutoNum type="arabicPeriod"/>
              <a:defRPr/>
            </a:pPr>
            <a:r>
              <a:rPr lang="en-US" sz="2000" smtClean="0">
                <a:solidFill>
                  <a:srgbClr val="002060"/>
                </a:solidFill>
                <a:effectLst/>
                <a:latin typeface="Arial" pitchFamily="34" charset="0"/>
              </a:rPr>
              <a:t>Quy trình luân chuyển chứng từ bán hàng</a:t>
            </a:r>
            <a:endParaRPr lang="en-US" sz="2000" dirty="0" smtClean="0">
              <a:solidFill>
                <a:srgbClr val="002060"/>
              </a:solidFill>
              <a:effectLst/>
              <a:latin typeface="Arial" pitchFamily="34" charset="0"/>
            </a:endParaRPr>
          </a:p>
          <a:p>
            <a:pPr marL="971550" lvl="1" indent="-514350">
              <a:spcBef>
                <a:spcPts val="1200"/>
              </a:spcBef>
              <a:buAutoNum type="arabicPeriod"/>
              <a:defRPr/>
            </a:pPr>
            <a:r>
              <a:rPr lang="en-US" sz="2000" dirty="0" err="1" smtClean="0">
                <a:solidFill>
                  <a:srgbClr val="002060"/>
                </a:solidFill>
                <a:effectLst/>
                <a:latin typeface="Arial" pitchFamily="34" charset="0"/>
              </a:rPr>
              <a:t>Quy</a:t>
            </a:r>
            <a:r>
              <a:rPr lang="en-US" sz="2000" dirty="0" smtClean="0">
                <a:solidFill>
                  <a:srgbClr val="002060"/>
                </a:solidFill>
                <a:effectLst/>
                <a:latin typeface="Arial" pitchFamily="34" charset="0"/>
              </a:rPr>
              <a:t> </a:t>
            </a:r>
            <a:r>
              <a:rPr lang="en-US" sz="2000" err="1" smtClean="0">
                <a:solidFill>
                  <a:srgbClr val="002060"/>
                </a:solidFill>
                <a:effectLst/>
                <a:latin typeface="Arial" pitchFamily="34" charset="0"/>
              </a:rPr>
              <a:t>trình</a:t>
            </a:r>
            <a:r>
              <a:rPr lang="en-US" sz="2000" smtClean="0">
                <a:solidFill>
                  <a:srgbClr val="002060"/>
                </a:solidFill>
                <a:effectLst/>
                <a:latin typeface="Arial" pitchFamily="34" charset="0"/>
              </a:rPr>
              <a:t> luân chuyển chứng từ bán hàng- mẫu hoá đơn bán hàng</a:t>
            </a:r>
            <a:endParaRPr lang="en-US" sz="2000" dirty="0" smtClean="0">
              <a:solidFill>
                <a:srgbClr val="002060"/>
              </a:solidFill>
              <a:effectLst/>
              <a:latin typeface="Arial" pitchFamily="34" charset="0"/>
            </a:endParaRPr>
          </a:p>
          <a:p>
            <a:pPr marL="971550" lvl="1" indent="-514350">
              <a:spcBef>
                <a:spcPts val="1200"/>
              </a:spcBef>
              <a:buAutoNum type="arabicPeriod"/>
              <a:defRPr/>
            </a:pPr>
            <a:r>
              <a:rPr lang="en-US" sz="2000" dirty="0" err="1" smtClean="0">
                <a:solidFill>
                  <a:srgbClr val="002060"/>
                </a:solidFill>
                <a:effectLst/>
                <a:latin typeface="Arial" pitchFamily="34" charset="0"/>
              </a:rPr>
              <a:t>Đối</a:t>
            </a:r>
            <a:r>
              <a:rPr lang="en-US" sz="2000" dirty="0" smtClean="0">
                <a:solidFill>
                  <a:srgbClr val="002060"/>
                </a:solidFill>
                <a:effectLst/>
                <a:latin typeface="Arial" pitchFamily="34" charset="0"/>
              </a:rPr>
              <a:t> </a:t>
            </a:r>
            <a:r>
              <a:rPr lang="en-US" sz="2000" err="1" smtClean="0">
                <a:solidFill>
                  <a:srgbClr val="002060"/>
                </a:solidFill>
                <a:effectLst/>
                <a:latin typeface="Arial" pitchFamily="34" charset="0"/>
              </a:rPr>
              <a:t>chiếu</a:t>
            </a:r>
            <a:r>
              <a:rPr lang="en-US" sz="2000" smtClean="0">
                <a:solidFill>
                  <a:srgbClr val="002060"/>
                </a:solidFill>
                <a:effectLst/>
                <a:latin typeface="Arial" pitchFamily="34" charset="0"/>
              </a:rPr>
              <a:t> giữa báo cáo bán hàng và sổ sách ghi nhận doanh thu</a:t>
            </a:r>
            <a:endParaRPr lang="en-US" sz="2000" dirty="0" smtClean="0">
              <a:solidFill>
                <a:srgbClr val="002060"/>
              </a:solidFill>
              <a:effectLst/>
              <a:latin typeface="Arial" pitchFamily="34" charset="0"/>
            </a:endParaRPr>
          </a:p>
        </p:txBody>
      </p:sp>
    </p:spTree>
    <p:extLst>
      <p:ext uri="{BB962C8B-B14F-4D97-AF65-F5344CB8AC3E}">
        <p14:creationId xmlns="" xmlns:p14="http://schemas.microsoft.com/office/powerpoint/2010/main" val="225161918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2</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Quy</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trình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nghiệp</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vụ</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endParaRPr lang="en-US"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dirty="0" smtClean="0">
                <a:solidFill>
                  <a:srgbClr val="002060"/>
                </a:solidFill>
                <a:effectLst/>
                <a:latin typeface="Arial" pitchFamily="34" charset="0"/>
                <a:cs typeface="Arial" pitchFamily="34" charset="0"/>
              </a:rPr>
              <a:t>2.1. </a:t>
            </a:r>
            <a:r>
              <a:rPr lang="en-US" sz="2800" dirty="0" err="1" smtClean="0">
                <a:solidFill>
                  <a:srgbClr val="002060"/>
                </a:solidFill>
                <a:effectLst/>
                <a:latin typeface="Arial" pitchFamily="34" charset="0"/>
                <a:cs typeface="Arial" pitchFamily="34" charset="0"/>
              </a:rPr>
              <a:t>Quy</a:t>
            </a:r>
            <a:r>
              <a:rPr lang="en-US" sz="2800" dirty="0" smtClean="0">
                <a:solidFill>
                  <a:srgbClr val="002060"/>
                </a:solidFill>
                <a:effectLst/>
                <a:latin typeface="Arial" pitchFamily="34" charset="0"/>
                <a:cs typeface="Arial" pitchFamily="34" charset="0"/>
              </a:rPr>
              <a:t> </a:t>
            </a:r>
            <a:r>
              <a:rPr lang="en-US" sz="2800" err="1" smtClean="0">
                <a:solidFill>
                  <a:srgbClr val="002060"/>
                </a:solidFill>
                <a:effectLst/>
                <a:latin typeface="Arial" pitchFamily="34" charset="0"/>
                <a:cs typeface="Arial" pitchFamily="34" charset="0"/>
              </a:rPr>
              <a:t>trình</a:t>
            </a:r>
            <a:r>
              <a:rPr lang="en-US" sz="2800" smtClean="0">
                <a:solidFill>
                  <a:srgbClr val="002060"/>
                </a:solidFill>
                <a:effectLst/>
                <a:latin typeface="Arial" pitchFamily="34" charset="0"/>
                <a:cs typeface="Arial" pitchFamily="34" charset="0"/>
              </a:rPr>
              <a:t> luân chuyển chứng từ bán hàng</a:t>
            </a:r>
            <a:endParaRPr lang="en-US" sz="2800" dirty="0">
              <a:solidFill>
                <a:srgbClr val="002060"/>
              </a:solidFill>
              <a:effectLst/>
              <a:latin typeface="Arial" pitchFamily="34" charset="0"/>
              <a:cs typeface="Arial" pitchFamily="34" charset="0"/>
            </a:endParaRPr>
          </a:p>
        </p:txBody>
      </p:sp>
      <p:pic>
        <p:nvPicPr>
          <p:cNvPr id="7" name="Picture 6"/>
          <p:cNvPicPr/>
          <p:nvPr/>
        </p:nvPicPr>
        <p:blipFill>
          <a:blip r:embed="rId3" cstate="print"/>
          <a:srcRect/>
          <a:stretch>
            <a:fillRect/>
          </a:stretch>
        </p:blipFill>
        <p:spPr bwMode="auto">
          <a:xfrm>
            <a:off x="1447800" y="1676400"/>
            <a:ext cx="6705600" cy="3886200"/>
          </a:xfrm>
          <a:prstGeom prst="rect">
            <a:avLst/>
          </a:prstGeom>
          <a:noFill/>
          <a:ln w="9525">
            <a:noFill/>
            <a:miter lim="800000"/>
            <a:headEnd/>
            <a:tailEnd/>
          </a:ln>
        </p:spPr>
      </p:pic>
    </p:spTree>
    <p:extLst>
      <p:ext uri="{BB962C8B-B14F-4D97-AF65-F5344CB8AC3E}">
        <p14:creationId xmlns="" xmlns:p14="http://schemas.microsoft.com/office/powerpoint/2010/main" val="104673335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2</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Quy</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trình</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nghiệp</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vụ</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endParaRPr lang="en-US" dirty="0"/>
          </a:p>
        </p:txBody>
      </p:sp>
      <p:sp>
        <p:nvSpPr>
          <p:cNvPr id="5" name="Title 1"/>
          <p:cNvSpPr txBox="1">
            <a:spLocks/>
          </p:cNvSpPr>
          <p:nvPr/>
        </p:nvSpPr>
        <p:spPr bwMode="auto">
          <a:xfrm>
            <a:off x="152400" y="990600"/>
            <a:ext cx="8382000"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000" dirty="0" smtClean="0">
                <a:solidFill>
                  <a:srgbClr val="002060"/>
                </a:solidFill>
                <a:effectLst/>
                <a:latin typeface="Arial" pitchFamily="34" charset="0"/>
                <a:cs typeface="Arial" pitchFamily="34" charset="0"/>
              </a:rPr>
              <a:t>2.1. </a:t>
            </a:r>
            <a:r>
              <a:rPr lang="en-US" sz="2000" dirty="0" err="1" smtClean="0">
                <a:solidFill>
                  <a:srgbClr val="002060"/>
                </a:solidFill>
                <a:effectLst/>
                <a:latin typeface="Arial" pitchFamily="34" charset="0"/>
                <a:cs typeface="Arial" pitchFamily="34" charset="0"/>
              </a:rPr>
              <a:t>Quy</a:t>
            </a:r>
            <a:r>
              <a:rPr lang="en-US" sz="2000" dirty="0" smtClean="0">
                <a:solidFill>
                  <a:srgbClr val="002060"/>
                </a:solidFill>
                <a:effectLst/>
                <a:latin typeface="Arial" pitchFamily="34" charset="0"/>
                <a:cs typeface="Arial" pitchFamily="34" charset="0"/>
              </a:rPr>
              <a:t> </a:t>
            </a:r>
            <a:r>
              <a:rPr lang="en-US" sz="2000" err="1" smtClean="0">
                <a:solidFill>
                  <a:srgbClr val="002060"/>
                </a:solidFill>
                <a:effectLst/>
                <a:latin typeface="Arial" pitchFamily="34" charset="0"/>
                <a:cs typeface="Arial" pitchFamily="34" charset="0"/>
              </a:rPr>
              <a:t>trình</a:t>
            </a:r>
            <a:r>
              <a:rPr lang="en-US" sz="2000" smtClean="0">
                <a:solidFill>
                  <a:srgbClr val="002060"/>
                </a:solidFill>
                <a:effectLst/>
                <a:latin typeface="Arial" pitchFamily="34" charset="0"/>
                <a:cs typeface="Arial" pitchFamily="34" charset="0"/>
              </a:rPr>
              <a:t> bán hàng </a:t>
            </a:r>
            <a:r>
              <a:rPr lang="en-US" sz="2000" dirty="0" smtClean="0">
                <a:solidFill>
                  <a:srgbClr val="002060"/>
                </a:solidFill>
                <a:effectLst/>
                <a:latin typeface="Arial" pitchFamily="34" charset="0"/>
                <a:cs typeface="Arial" pitchFamily="34" charset="0"/>
              </a:rPr>
              <a:t>– </a:t>
            </a:r>
            <a:r>
              <a:rPr lang="en-US" sz="2000" err="1" smtClean="0">
                <a:solidFill>
                  <a:srgbClr val="002060"/>
                </a:solidFill>
                <a:effectLst/>
                <a:latin typeface="Arial" pitchFamily="34" charset="0"/>
                <a:cs typeface="Arial" pitchFamily="34" charset="0"/>
              </a:rPr>
              <a:t>mẫu</a:t>
            </a:r>
            <a:r>
              <a:rPr lang="en-US" sz="2000" smtClean="0">
                <a:solidFill>
                  <a:srgbClr val="002060"/>
                </a:solidFill>
                <a:effectLst/>
                <a:latin typeface="Arial" pitchFamily="34" charset="0"/>
                <a:cs typeface="Arial" pitchFamily="34" charset="0"/>
              </a:rPr>
              <a:t> hoá đơn bán hàng</a:t>
            </a:r>
            <a:endParaRPr lang="en-US" sz="2000" dirty="0">
              <a:solidFill>
                <a:srgbClr val="002060"/>
              </a:solidFill>
              <a:effectLst/>
              <a:latin typeface="Arial" pitchFamily="34" charset="0"/>
              <a:cs typeface="Arial" pitchFamily="34" charset="0"/>
            </a:endParaRPr>
          </a:p>
        </p:txBody>
      </p:sp>
      <p:pic>
        <p:nvPicPr>
          <p:cNvPr id="7" name="Picture 6" descr="1.png"/>
          <p:cNvPicPr/>
          <p:nvPr/>
        </p:nvPicPr>
        <p:blipFill>
          <a:blip r:embed="rId3" cstate="print"/>
          <a:stretch>
            <a:fillRect/>
          </a:stretch>
        </p:blipFill>
        <p:spPr>
          <a:xfrm>
            <a:off x="1219200" y="1371600"/>
            <a:ext cx="6248400" cy="5353949"/>
          </a:xfrm>
          <a:prstGeom prst="rect">
            <a:avLst/>
          </a:prstGeom>
          <a:ln>
            <a:solidFill>
              <a:schemeClr val="accent1"/>
            </a:solidFill>
          </a:ln>
        </p:spPr>
      </p:pic>
    </p:spTree>
    <p:extLst>
      <p:ext uri="{BB962C8B-B14F-4D97-AF65-F5344CB8AC3E}">
        <p14:creationId xmlns="" xmlns:p14="http://schemas.microsoft.com/office/powerpoint/2010/main" val="131789822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2</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Các P.pháp tính giá hàng tồn kho</a:t>
            </a:r>
            <a:endParaRPr lang="en-US"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2.3 Các phương pháp tính giá hàng tồn kho</a:t>
            </a:r>
            <a:endParaRPr lang="en-US" sz="2800" dirty="0">
              <a:solidFill>
                <a:srgbClr val="002060"/>
              </a:solidFill>
              <a:effectLst/>
              <a:latin typeface="Arial" pitchFamily="34" charset="0"/>
              <a:cs typeface="Arial" pitchFamily="34" charset="0"/>
            </a:endParaRPr>
          </a:p>
        </p:txBody>
      </p:sp>
      <p:sp>
        <p:nvSpPr>
          <p:cNvPr id="8" name="Rectangle 7"/>
          <p:cNvSpPr/>
          <p:nvPr/>
        </p:nvSpPr>
        <p:spPr>
          <a:xfrm>
            <a:off x="838200" y="1905000"/>
            <a:ext cx="5943600" cy="2862322"/>
          </a:xfrm>
          <a:prstGeom prst="rect">
            <a:avLst/>
          </a:prstGeom>
        </p:spPr>
        <p:txBody>
          <a:bodyPr wrap="square">
            <a:spAutoFit/>
          </a:bodyPr>
          <a:lstStyle/>
          <a:p>
            <a:pPr marL="457200" indent="-457200">
              <a:lnSpc>
                <a:spcPct val="100000"/>
              </a:lnSpc>
              <a:spcBef>
                <a:spcPts val="1200"/>
              </a:spcBef>
              <a:buAutoNum type="arabicPeriod"/>
              <a:defRPr/>
            </a:pPr>
            <a:r>
              <a:rPr lang="en-US" sz="2800" b="0" smtClean="0">
                <a:solidFill>
                  <a:srgbClr val="5B457B"/>
                </a:solidFill>
                <a:latin typeface="Microsoft Sans Serif" pitchFamily="34" charset="0"/>
                <a:cs typeface="Microsoft Sans Serif" pitchFamily="34" charset="0"/>
              </a:rPr>
              <a:t>Giá trung bình tháng</a:t>
            </a:r>
          </a:p>
          <a:p>
            <a:pPr marL="457200" indent="-457200">
              <a:lnSpc>
                <a:spcPct val="100000"/>
              </a:lnSpc>
              <a:spcBef>
                <a:spcPts val="1200"/>
              </a:spcBef>
              <a:buAutoNum type="arabicPeriod"/>
              <a:defRPr/>
            </a:pPr>
            <a:r>
              <a:rPr lang="en-US" sz="2800" b="0" smtClean="0">
                <a:solidFill>
                  <a:srgbClr val="5B457B"/>
                </a:solidFill>
                <a:latin typeface="Microsoft Sans Serif" pitchFamily="34" charset="0"/>
                <a:cs typeface="Microsoft Sans Serif" pitchFamily="34" charset="0"/>
              </a:rPr>
              <a:t>Giá trung bình di động</a:t>
            </a:r>
          </a:p>
          <a:p>
            <a:pPr marL="457200" indent="-457200">
              <a:lnSpc>
                <a:spcPct val="100000"/>
              </a:lnSpc>
              <a:spcBef>
                <a:spcPts val="1200"/>
              </a:spcBef>
              <a:buAutoNum type="arabicPeriod"/>
              <a:defRPr/>
            </a:pPr>
            <a:r>
              <a:rPr lang="en-US" sz="2800" b="0" smtClean="0">
                <a:solidFill>
                  <a:srgbClr val="5B457B"/>
                </a:solidFill>
                <a:latin typeface="Microsoft Sans Serif" pitchFamily="34" charset="0"/>
                <a:cs typeface="Microsoft Sans Serif" pitchFamily="34" charset="0"/>
              </a:rPr>
              <a:t>Giá nhập trước xuất trước</a:t>
            </a:r>
          </a:p>
          <a:p>
            <a:pPr marL="457200" indent="-457200">
              <a:lnSpc>
                <a:spcPct val="100000"/>
              </a:lnSpc>
              <a:spcBef>
                <a:spcPts val="1200"/>
              </a:spcBef>
              <a:buFontTx/>
              <a:buAutoNum type="arabicPeriod"/>
              <a:defRPr/>
            </a:pPr>
            <a:r>
              <a:rPr lang="en-US" sz="2800" b="0" smtClean="0">
                <a:solidFill>
                  <a:srgbClr val="5B457B"/>
                </a:solidFill>
                <a:latin typeface="Microsoft Sans Serif" pitchFamily="34" charset="0"/>
                <a:cs typeface="Microsoft Sans Serif" pitchFamily="34" charset="0"/>
              </a:rPr>
              <a:t>Giá nhập sau xuất trước</a:t>
            </a:r>
          </a:p>
          <a:p>
            <a:pPr marL="457200" indent="-457200">
              <a:lnSpc>
                <a:spcPct val="100000"/>
              </a:lnSpc>
              <a:spcBef>
                <a:spcPts val="1200"/>
              </a:spcBef>
              <a:buFontTx/>
              <a:buAutoNum type="arabicPeriod"/>
              <a:defRPr/>
            </a:pPr>
            <a:r>
              <a:rPr lang="en-US" sz="2800" b="0" smtClean="0">
                <a:solidFill>
                  <a:srgbClr val="5B457B"/>
                </a:solidFill>
                <a:latin typeface="Microsoft Sans Serif" pitchFamily="34" charset="0"/>
                <a:cs typeface="Microsoft Sans Serif" pitchFamily="34" charset="0"/>
              </a:rPr>
              <a:t>Giá theo lô..</a:t>
            </a:r>
            <a:endParaRPr lang="en-US" sz="2800" b="0" dirty="0">
              <a:solidFill>
                <a:srgbClr val="5B457B"/>
              </a:solidFill>
              <a:latin typeface="Microsoft Sans Serif" pitchFamily="34" charset="0"/>
              <a:cs typeface="Microsoft Sans Serif" pitchFamily="34" charset="0"/>
            </a:endParaRPr>
          </a:p>
        </p:txBody>
      </p:sp>
    </p:spTree>
    <p:extLst>
      <p:ext uri="{BB962C8B-B14F-4D97-AF65-F5344CB8AC3E}">
        <p14:creationId xmlns="" xmlns:p14="http://schemas.microsoft.com/office/powerpoint/2010/main" val="185280708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a:t>
            </a:r>
            <a:r>
              <a:rPr lang="en-US"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B/c </a:t>
            </a:r>
            <a:r>
              <a:rPr lang="en-US" sz="3200" kern="120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của</a:t>
            </a:r>
            <a:r>
              <a:rPr lang="en-US" sz="3200" kern="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sz="3200" kern="120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kế</a:t>
            </a:r>
            <a:r>
              <a:rPr lang="en-US" sz="32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toán Bán hàng và CN phải thu</a:t>
            </a:r>
            <a:endParaRPr lang="en-US" sz="3200" dirty="0"/>
          </a:p>
        </p:txBody>
      </p:sp>
      <p:sp>
        <p:nvSpPr>
          <p:cNvPr id="5" name="Title 1"/>
          <p:cNvSpPr txBox="1">
            <a:spLocks/>
          </p:cNvSpPr>
          <p:nvPr/>
        </p:nvSpPr>
        <p:spPr bwMode="auto">
          <a:xfrm>
            <a:off x="381000" y="990600"/>
            <a:ext cx="8382000" cy="28623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457200" indent="-45720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Sổ nhật ký bán hàng</a:t>
            </a:r>
            <a:endParaRPr lang="en-US" sz="2800" b="0" dirty="0" smtClean="0">
              <a:solidFill>
                <a:srgbClr val="002060"/>
              </a:solidFill>
              <a:effectLst/>
              <a:latin typeface="Microsoft Sans Serif" pitchFamily="34" charset="0"/>
              <a:cs typeface="Microsoft Sans Serif" pitchFamily="34" charset="0"/>
            </a:endParaRPr>
          </a:p>
          <a:p>
            <a:pPr marL="457200" indent="-45720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Báo cáo tổng hợp bán hàng </a:t>
            </a:r>
          </a:p>
          <a:p>
            <a:pPr marL="457200" indent="-457200">
              <a:lnSpc>
                <a:spcPct val="100000"/>
              </a:lnSpc>
              <a:spcBef>
                <a:spcPts val="1200"/>
              </a:spcBef>
              <a:buFontTx/>
              <a:buAutoNum type="arabicPeriod"/>
              <a:defRPr/>
            </a:pPr>
            <a:r>
              <a:rPr lang="en-US" sz="2800" b="0" smtClean="0">
                <a:solidFill>
                  <a:srgbClr val="002060"/>
                </a:solidFill>
                <a:effectLst/>
                <a:latin typeface="Microsoft Sans Serif" pitchFamily="34" charset="0"/>
                <a:cs typeface="Microsoft Sans Serif" pitchFamily="34" charset="0"/>
              </a:rPr>
              <a:t>Nhật ký thu tiền</a:t>
            </a:r>
          </a:p>
          <a:p>
            <a:pPr marL="457200" indent="-457200">
              <a:lnSpc>
                <a:spcPct val="100000"/>
              </a:lnSpc>
              <a:spcBef>
                <a:spcPts val="1200"/>
              </a:spcBef>
              <a:buFontTx/>
              <a:buAutoNum type="arabicPeriod"/>
              <a:defRPr/>
            </a:pPr>
            <a:r>
              <a:rPr lang="en-US" sz="2800" b="0" smtClean="0">
                <a:solidFill>
                  <a:srgbClr val="002060"/>
                </a:solidFill>
                <a:effectLst/>
                <a:latin typeface="Microsoft Sans Serif" pitchFamily="34" charset="0"/>
                <a:cs typeface="Microsoft Sans Serif" pitchFamily="34" charset="0"/>
              </a:rPr>
              <a:t>Sổ chi tiết công nợ của một khách hàng</a:t>
            </a:r>
          </a:p>
          <a:p>
            <a:pPr marL="457200" indent="-45720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Bảng cân đối phát sinh công nợ</a:t>
            </a:r>
            <a:endParaRPr lang="en-US" sz="2800" b="0" dirty="0">
              <a:solidFill>
                <a:srgbClr val="002060"/>
              </a:solidFill>
              <a:effectLst/>
              <a:latin typeface="Microsoft Sans Serif" pitchFamily="34" charset="0"/>
              <a:cs typeface="Microsoft Sans Serif" pitchFamily="34" charset="0"/>
            </a:endParaRPr>
          </a:p>
        </p:txBody>
      </p:sp>
    </p:spTree>
    <p:extLst>
      <p:ext uri="{BB962C8B-B14F-4D97-AF65-F5344CB8AC3E}">
        <p14:creationId xmlns="" xmlns:p14="http://schemas.microsoft.com/office/powerpoint/2010/main" val="263641429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heme1">
  <a:themeElements>
    <a:clrScheme name="MBS Blue - v5, Mar 2005 1">
      <a:dk1>
        <a:srgbClr val="000000"/>
      </a:dk1>
      <a:lt1>
        <a:srgbClr val="FFFFFF"/>
      </a:lt1>
      <a:dk2>
        <a:srgbClr val="30237F"/>
      </a:dk2>
      <a:lt2>
        <a:srgbClr val="FFB601"/>
      </a:lt2>
      <a:accent1>
        <a:srgbClr val="FAB286"/>
      </a:accent1>
      <a:accent2>
        <a:srgbClr val="2CB422"/>
      </a:accent2>
      <a:accent3>
        <a:srgbClr val="ADACC0"/>
      </a:accent3>
      <a:accent4>
        <a:srgbClr val="DADADA"/>
      </a:accent4>
      <a:accent5>
        <a:srgbClr val="FCD5C3"/>
      </a:accent5>
      <a:accent6>
        <a:srgbClr val="27A31E"/>
      </a:accent6>
      <a:hlink>
        <a:srgbClr val="EF6F21"/>
      </a:hlink>
      <a:folHlink>
        <a:srgbClr val="3992F3"/>
      </a:folHlink>
    </a:clrScheme>
    <a:fontScheme name="MBS Blue - v5, Mar 2005">
      <a:majorFont>
        <a:latin typeface="Segoe Semibold"/>
        <a:ea typeface=""/>
        <a:cs typeface=""/>
      </a:majorFont>
      <a:minorFont>
        <a:latin typeface="Segoe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folHlink">
                <a:gamma/>
                <a:shade val="54118"/>
                <a:invGamma/>
              </a:schemeClr>
            </a:gs>
            <a:gs pos="50000">
              <a:schemeClr val="folHlink"/>
            </a:gs>
            <a:gs pos="100000">
              <a:schemeClr val="folHlink">
                <a:gamma/>
                <a:shade val="54118"/>
                <a:invGamma/>
              </a:schemeClr>
            </a:gs>
          </a:gsLst>
          <a:lin ang="2700000" scaled="1"/>
        </a:gradFill>
        <a:ln w="12700" cap="flat" cmpd="sng" algn="ctr">
          <a:solidFill>
            <a:schemeClr val="folHlink"/>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Segoe Semibold" pitchFamily="34" charset="0"/>
          </a:defRPr>
        </a:defPPr>
      </a:lstStyle>
    </a:spDef>
    <a:lnDef>
      <a:spPr bwMode="auto">
        <a:xfrm>
          <a:off x="0" y="0"/>
          <a:ext cx="1" cy="1"/>
        </a:xfrm>
        <a:custGeom>
          <a:avLst/>
          <a:gdLst/>
          <a:ahLst/>
          <a:cxnLst/>
          <a:rect l="0" t="0" r="0" b="0"/>
          <a:pathLst/>
        </a:custGeom>
        <a:gradFill rotWithShape="0">
          <a:gsLst>
            <a:gs pos="0">
              <a:schemeClr val="folHlink">
                <a:gamma/>
                <a:shade val="54118"/>
                <a:invGamma/>
              </a:schemeClr>
            </a:gs>
            <a:gs pos="50000">
              <a:schemeClr val="folHlink"/>
            </a:gs>
            <a:gs pos="100000">
              <a:schemeClr val="folHlink">
                <a:gamma/>
                <a:shade val="54118"/>
                <a:invGamma/>
              </a:schemeClr>
            </a:gs>
          </a:gsLst>
          <a:lin ang="2700000" scaled="1"/>
        </a:gradFill>
        <a:ln w="12700" cap="flat" cmpd="sng" algn="ctr">
          <a:solidFill>
            <a:schemeClr val="folHlink"/>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Segoe Semibold" pitchFamily="34" charset="0"/>
          </a:defRPr>
        </a:defPPr>
      </a:lstStyle>
    </a:lnDef>
  </a:objectDefaults>
  <a:extraClrSchemeLst>
    <a:extraClrScheme>
      <a:clrScheme name="MBS Blue - v5, Mar 2005 1">
        <a:dk1>
          <a:srgbClr val="000000"/>
        </a:dk1>
        <a:lt1>
          <a:srgbClr val="FFFFFF"/>
        </a:lt1>
        <a:dk2>
          <a:srgbClr val="30237F"/>
        </a:dk2>
        <a:lt2>
          <a:srgbClr val="FFB601"/>
        </a:lt2>
        <a:accent1>
          <a:srgbClr val="FAB286"/>
        </a:accent1>
        <a:accent2>
          <a:srgbClr val="2CB422"/>
        </a:accent2>
        <a:accent3>
          <a:srgbClr val="ADACC0"/>
        </a:accent3>
        <a:accent4>
          <a:srgbClr val="DADADA"/>
        </a:accent4>
        <a:accent5>
          <a:srgbClr val="FCD5C3"/>
        </a:accent5>
        <a:accent6>
          <a:srgbClr val="27A31E"/>
        </a:accent6>
        <a:hlink>
          <a:srgbClr val="EF6F21"/>
        </a:hlink>
        <a:folHlink>
          <a:srgbClr val="3992F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4701</TotalTime>
  <Words>1185</Words>
  <Application>Microsoft Office PowerPoint</Application>
  <PresentationFormat>On-screen Show (4:3)</PresentationFormat>
  <Paragraphs>171</Paragraphs>
  <Slides>32</Slides>
  <Notes>30</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32</vt:i4>
      </vt:variant>
    </vt:vector>
  </HeadingPairs>
  <TitlesOfParts>
    <vt:vector size="33" baseType="lpstr">
      <vt:lpstr>Theme1</vt:lpstr>
      <vt:lpstr>Kế toán máy</vt:lpstr>
      <vt:lpstr>Nội dung</vt:lpstr>
      <vt:lpstr>1. Sơ đồ hạch toán </vt:lpstr>
      <vt:lpstr>1. Sơ đồ hạch toán </vt:lpstr>
      <vt:lpstr>2. Quy trình nghiệp vụ </vt:lpstr>
      <vt:lpstr>2. Quy trình nghiệp vụ </vt:lpstr>
      <vt:lpstr>2. Quy trình nghiệp vụ </vt:lpstr>
      <vt:lpstr>2. Các P.pháp tính giá hàng tồn kho</vt:lpstr>
      <vt:lpstr>3. B/c của kế toán Bán hàng và CN phải thu</vt:lpstr>
      <vt:lpstr>3. B/c của kế toán bán hàng và CN phải thu</vt:lpstr>
      <vt:lpstr>3. B/c của kế toán bán hàng và CN phải thu</vt:lpstr>
      <vt:lpstr>3. B/c của kế toán bán hàng và CN phải thu</vt:lpstr>
      <vt:lpstr>3. B/c của kế toán bán hàng và CN phải thu</vt:lpstr>
      <vt:lpstr>3. B/c của kế toán bán hàng và CN phải thu</vt:lpstr>
      <vt:lpstr>4. Quy trình thực hiện trên phần mềm</vt:lpstr>
      <vt:lpstr>5. Khai báo tham số và danh mục</vt:lpstr>
      <vt:lpstr>5. Khai báo tham số và danh mục</vt:lpstr>
      <vt:lpstr>5. Khai báo tham số và danh mục</vt:lpstr>
      <vt:lpstr>5. Khai báo tham số và danh mục</vt:lpstr>
      <vt:lpstr>5. Khai báo tham số và danh mục</vt:lpstr>
      <vt:lpstr>5. Khai báo tham số và danh mục</vt:lpstr>
      <vt:lpstr>6. Nhập số dư ban đầu</vt:lpstr>
      <vt:lpstr>7. Cập nhật chứng từ (1/4)</vt:lpstr>
      <vt:lpstr>7. Cập nhật chứng từ (2/4)</vt:lpstr>
      <vt:lpstr>7. Cập nhật chứng từ (3/4)</vt:lpstr>
      <vt:lpstr>8. Lên báo cáo (1/6)</vt:lpstr>
      <vt:lpstr>8. Lên báo cáo (2/6)</vt:lpstr>
      <vt:lpstr>8. Lên báo cáo (3/6)</vt:lpstr>
      <vt:lpstr>8. Lên báo cáo (4/6)</vt:lpstr>
      <vt:lpstr>8. Lên báo cáo (5/6)</vt:lpstr>
      <vt:lpstr>8. Lên báo cáo (6/6)</vt:lpstr>
      <vt:lpstr>Xin cám ơn đã lắng nghe bài giảng!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QUYNHNV</dc:creator>
  <cp:lastModifiedBy>user</cp:lastModifiedBy>
  <cp:revision>456</cp:revision>
  <dcterms:created xsi:type="dcterms:W3CDTF">2012-02-08T08:12:13Z</dcterms:created>
  <dcterms:modified xsi:type="dcterms:W3CDTF">2013-08-18T01:27:00Z</dcterms:modified>
</cp:coreProperties>
</file>