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305" r:id="rId3"/>
    <p:sldId id="337" r:id="rId4"/>
    <p:sldId id="394" r:id="rId5"/>
    <p:sldId id="339" r:id="rId6"/>
    <p:sldId id="343" r:id="rId7"/>
    <p:sldId id="395" r:id="rId8"/>
    <p:sldId id="396" r:id="rId9"/>
    <p:sldId id="346" r:id="rId10"/>
    <p:sldId id="364" r:id="rId11"/>
    <p:sldId id="365" r:id="rId12"/>
    <p:sldId id="369" r:id="rId13"/>
    <p:sldId id="397" r:id="rId14"/>
    <p:sldId id="349" r:id="rId15"/>
    <p:sldId id="359" r:id="rId16"/>
    <p:sldId id="401" r:id="rId17"/>
    <p:sldId id="402" r:id="rId18"/>
    <p:sldId id="351" r:id="rId19"/>
    <p:sldId id="398" r:id="rId20"/>
    <p:sldId id="399" r:id="rId21"/>
    <p:sldId id="400" r:id="rId22"/>
    <p:sldId id="354" r:id="rId2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Segoe Semibold"/>
        <a:ea typeface="+mn-ea"/>
        <a:cs typeface="Arial" pitchFamily="34" charset="0"/>
      </a:defRPr>
    </a:lvl1pPr>
    <a:lvl2pPr marL="457200" algn="l" rtl="0" fontAlgn="base">
      <a:spcBef>
        <a:spcPct val="0"/>
      </a:spcBef>
      <a:spcAft>
        <a:spcPct val="0"/>
      </a:spcAft>
      <a:defRPr b="1" kern="1200">
        <a:solidFill>
          <a:schemeClr val="tx1"/>
        </a:solidFill>
        <a:latin typeface="Segoe Semibold"/>
        <a:ea typeface="+mn-ea"/>
        <a:cs typeface="Arial" pitchFamily="34" charset="0"/>
      </a:defRPr>
    </a:lvl2pPr>
    <a:lvl3pPr marL="914400" algn="l" rtl="0" fontAlgn="base">
      <a:spcBef>
        <a:spcPct val="0"/>
      </a:spcBef>
      <a:spcAft>
        <a:spcPct val="0"/>
      </a:spcAft>
      <a:defRPr b="1" kern="1200">
        <a:solidFill>
          <a:schemeClr val="tx1"/>
        </a:solidFill>
        <a:latin typeface="Segoe Semibold"/>
        <a:ea typeface="+mn-ea"/>
        <a:cs typeface="Arial" pitchFamily="34" charset="0"/>
      </a:defRPr>
    </a:lvl3pPr>
    <a:lvl4pPr marL="1371600" algn="l" rtl="0" fontAlgn="base">
      <a:spcBef>
        <a:spcPct val="0"/>
      </a:spcBef>
      <a:spcAft>
        <a:spcPct val="0"/>
      </a:spcAft>
      <a:defRPr b="1" kern="1200">
        <a:solidFill>
          <a:schemeClr val="tx1"/>
        </a:solidFill>
        <a:latin typeface="Segoe Semibold"/>
        <a:ea typeface="+mn-ea"/>
        <a:cs typeface="Arial" pitchFamily="34" charset="0"/>
      </a:defRPr>
    </a:lvl4pPr>
    <a:lvl5pPr marL="1828800" algn="l" rtl="0" fontAlgn="base">
      <a:spcBef>
        <a:spcPct val="0"/>
      </a:spcBef>
      <a:spcAft>
        <a:spcPct val="0"/>
      </a:spcAft>
      <a:defRPr b="1" kern="1200">
        <a:solidFill>
          <a:schemeClr val="tx1"/>
        </a:solidFill>
        <a:latin typeface="Segoe Semibold"/>
        <a:ea typeface="+mn-ea"/>
        <a:cs typeface="Arial" pitchFamily="34" charset="0"/>
      </a:defRPr>
    </a:lvl5pPr>
    <a:lvl6pPr marL="2286000" algn="l" defTabSz="914400" rtl="0" eaLnBrk="1" latinLnBrk="0" hangingPunct="1">
      <a:defRPr b="1" kern="1200">
        <a:solidFill>
          <a:schemeClr val="tx1"/>
        </a:solidFill>
        <a:latin typeface="Segoe Semibold"/>
        <a:ea typeface="+mn-ea"/>
        <a:cs typeface="Arial" pitchFamily="34" charset="0"/>
      </a:defRPr>
    </a:lvl6pPr>
    <a:lvl7pPr marL="2743200" algn="l" defTabSz="914400" rtl="0" eaLnBrk="1" latinLnBrk="0" hangingPunct="1">
      <a:defRPr b="1" kern="1200">
        <a:solidFill>
          <a:schemeClr val="tx1"/>
        </a:solidFill>
        <a:latin typeface="Segoe Semibold"/>
        <a:ea typeface="+mn-ea"/>
        <a:cs typeface="Arial" pitchFamily="34" charset="0"/>
      </a:defRPr>
    </a:lvl7pPr>
    <a:lvl8pPr marL="3200400" algn="l" defTabSz="914400" rtl="0" eaLnBrk="1" latinLnBrk="0" hangingPunct="1">
      <a:defRPr b="1" kern="1200">
        <a:solidFill>
          <a:schemeClr val="tx1"/>
        </a:solidFill>
        <a:latin typeface="Segoe Semibold"/>
        <a:ea typeface="+mn-ea"/>
        <a:cs typeface="Arial" pitchFamily="34" charset="0"/>
      </a:defRPr>
    </a:lvl8pPr>
    <a:lvl9pPr marL="3657600" algn="l" defTabSz="914400" rtl="0" eaLnBrk="1" latinLnBrk="0" hangingPunct="1">
      <a:defRPr b="1" kern="1200">
        <a:solidFill>
          <a:schemeClr val="tx1"/>
        </a:solidFill>
        <a:latin typeface="Segoe Semibold"/>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0033CC"/>
    <a:srgbClr val="5B457B"/>
    <a:srgbClr val="777777"/>
    <a:srgbClr val="00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autoAdjust="0"/>
    <p:restoredTop sz="86919" autoAdjust="0"/>
  </p:normalViewPr>
  <p:slideViewPr>
    <p:cSldViewPr>
      <p:cViewPr>
        <p:scale>
          <a:sx n="97" d="100"/>
          <a:sy n="97" d="100"/>
        </p:scale>
        <p:origin x="-372" y="13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2" d="100"/>
          <a:sy n="82" d="100"/>
        </p:scale>
        <p:origin x="-206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0B5979FC-3871-4026-8602-6742A93A5AAF}" type="datetimeFigureOut">
              <a:rPr lang="en-US"/>
              <a:pPr>
                <a:defRPr/>
              </a:pPr>
              <a:t>18/08/2013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E52567F6-54C1-4042-9176-2A6F5E90BB0D}" type="slidenum">
              <a:rPr lang="en-US"/>
              <a:pPr>
                <a:defRPr/>
              </a:pPr>
              <a:t>‹#›</a:t>
            </a:fld>
            <a:endParaRPr lang="en-US"/>
          </a:p>
        </p:txBody>
      </p:sp>
    </p:spTree>
    <p:extLst>
      <p:ext uri="{BB962C8B-B14F-4D97-AF65-F5344CB8AC3E}">
        <p14:creationId xmlns="" xmlns:p14="http://schemas.microsoft.com/office/powerpoint/2010/main" val="3468500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Semibold" pitchFamily="34"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Segoe Semibold" pitchFamily="34" charset="0"/>
                <a:cs typeface="+mn-cs"/>
              </a:defRPr>
            </a:lvl1pPr>
          </a:lstStyle>
          <a:p>
            <a:pPr>
              <a:defRPr/>
            </a:pPr>
            <a:fld id="{1FBFE1B5-0E3C-40E4-9124-E754D523CB4A}" type="datetimeFigureOut">
              <a:rPr lang="en-US"/>
              <a:pPr>
                <a:defRPr/>
              </a:pPr>
              <a:t>18/08/2013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Segoe Semibold" pitchFamily="34"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Segoe Semibold" pitchFamily="34" charset="0"/>
                <a:cs typeface="+mn-cs"/>
              </a:defRPr>
            </a:lvl1pPr>
          </a:lstStyle>
          <a:p>
            <a:pPr>
              <a:defRPr/>
            </a:pPr>
            <a:fld id="{A87062C2-6B52-4E9A-B212-85026636CFD3}" type="slidenum">
              <a:rPr lang="en-US"/>
              <a:pPr>
                <a:defRPr/>
              </a:pPr>
              <a:t>‹#›</a:t>
            </a:fld>
            <a:endParaRPr lang="en-US"/>
          </a:p>
        </p:txBody>
      </p:sp>
    </p:spTree>
    <p:extLst>
      <p:ext uri="{BB962C8B-B14F-4D97-AF65-F5344CB8AC3E}">
        <p14:creationId xmlns="" xmlns:p14="http://schemas.microsoft.com/office/powerpoint/2010/main" val="30238132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a:t>
            </a:fld>
            <a:endParaRPr lang="en-US"/>
          </a:p>
        </p:txBody>
      </p:sp>
    </p:spTree>
    <p:extLst>
      <p:ext uri="{BB962C8B-B14F-4D97-AF65-F5344CB8AC3E}">
        <p14:creationId xmlns="" xmlns:p14="http://schemas.microsoft.com/office/powerpoint/2010/main" val="72598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b="0" kern="1200" smtClean="0">
                <a:solidFill>
                  <a:schemeClr val="tx1"/>
                </a:solidFill>
                <a:latin typeface="+mn-lt"/>
                <a:ea typeface="+mn-ea"/>
                <a:cs typeface="+mn-cs"/>
              </a:rPr>
              <a:t>Hệ thống / Khai báo các tham số tuỳ chọn</a:t>
            </a:r>
          </a:p>
          <a:p>
            <a:r>
              <a:rPr lang="en-US" sz="1200" b="0" kern="1200" smtClean="0">
                <a:solidFill>
                  <a:schemeClr val="tx1"/>
                </a:solidFill>
                <a:latin typeface="+mn-lt"/>
                <a:ea typeface="+mn-ea"/>
                <a:cs typeface="+mn-cs"/>
              </a:rPr>
              <a:t>Các tham số tùy chọn.</a:t>
            </a:r>
          </a:p>
          <a:p>
            <a:pPr lvl="0"/>
            <a:r>
              <a:rPr lang="en-US" sz="1200" b="0" kern="1200" smtClean="0">
                <a:solidFill>
                  <a:schemeClr val="tx1"/>
                </a:solidFill>
                <a:latin typeface="+mn-lt"/>
                <a:ea typeface="+mn-ea"/>
                <a:cs typeface="+mn-cs"/>
              </a:rPr>
              <a:t>Mã thuế GTGT đầu vào ngầm định: Khai báo mã thuế ngầm định khi thêm mới các chứng từ có cập nhật thông tin thuế GTGT đầu ra.</a:t>
            </a:r>
          </a:p>
          <a:p>
            <a:pPr lvl="0"/>
            <a:r>
              <a:rPr lang="en-US" sz="1200" b="0" kern="1200" smtClean="0">
                <a:solidFill>
                  <a:schemeClr val="tx1"/>
                </a:solidFill>
                <a:latin typeface="+mn-lt"/>
                <a:ea typeface="+mn-ea"/>
                <a:cs typeface="+mn-cs"/>
              </a:rPr>
              <a:t>Mã thuế GTGT đầu ra ngầm định: Khai báo mã thuế ngầm định khi thêm mới các chứng từ có cập nhật thông tin thuế GTGT đầu vào.</a:t>
            </a:r>
          </a:p>
          <a:p>
            <a:pPr lvl="0"/>
            <a:r>
              <a:rPr lang="en-US" sz="1200" b="0" kern="1200" smtClean="0">
                <a:solidFill>
                  <a:schemeClr val="tx1"/>
                </a:solidFill>
                <a:latin typeface="+mn-lt"/>
                <a:ea typeface="+mn-ea"/>
                <a:cs typeface="+mn-cs"/>
              </a:rPr>
              <a:t>Tính thuế đối với các mặt hàng khuyến mãi: có/không</a:t>
            </a:r>
          </a:p>
          <a:p>
            <a:endParaRPr lang="en-US" baseline="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11</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Thuế/Danh mục tính chất thuế.</a:t>
            </a:r>
          </a:p>
          <a:p>
            <a:r>
              <a:rPr lang="en-US" sz="1200" kern="1200" smtClean="0">
                <a:solidFill>
                  <a:schemeClr val="tx1"/>
                </a:solidFill>
                <a:latin typeface="+mn-lt"/>
                <a:ea typeface="+mn-ea"/>
                <a:cs typeface="+mn-cs"/>
              </a:rPr>
              <a:t>Các thông tin chính cần khai báo</a:t>
            </a:r>
          </a:p>
          <a:p>
            <a:pPr lvl="0"/>
            <a:r>
              <a:rPr lang="en-US" sz="1200" kern="1200" smtClean="0">
                <a:solidFill>
                  <a:schemeClr val="tx1"/>
                </a:solidFill>
                <a:latin typeface="+mn-lt"/>
                <a:ea typeface="+mn-ea"/>
                <a:cs typeface="+mn-cs"/>
              </a:rPr>
              <a:t>Mã tính chất</a:t>
            </a:r>
          </a:p>
          <a:p>
            <a:pPr lvl="0"/>
            <a:r>
              <a:rPr lang="en-US" sz="1200" kern="1200" smtClean="0">
                <a:solidFill>
                  <a:schemeClr val="tx1"/>
                </a:solidFill>
                <a:latin typeface="+mn-lt"/>
                <a:ea typeface="+mn-ea"/>
                <a:cs typeface="+mn-cs"/>
              </a:rPr>
              <a:t>Tên tính chất</a:t>
            </a:r>
          </a:p>
          <a:p>
            <a:pPr lvl="0"/>
            <a:r>
              <a:rPr lang="en-US" sz="1200" kern="1200" smtClean="0">
                <a:solidFill>
                  <a:schemeClr val="tx1"/>
                </a:solidFill>
                <a:latin typeface="+mn-lt"/>
                <a:ea typeface="+mn-ea"/>
                <a:cs typeface="+mn-cs"/>
              </a:rPr>
              <a:t>Tên khác (bằng tiếng anh)</a:t>
            </a:r>
          </a:p>
          <a:p>
            <a:pPr lvl="0"/>
            <a:r>
              <a:rPr lang="en-US" sz="1200" kern="1200" smtClean="0">
                <a:solidFill>
                  <a:schemeClr val="tx1"/>
                </a:solidFill>
                <a:latin typeface="+mn-lt"/>
                <a:ea typeface="+mn-ea"/>
                <a:cs typeface="+mn-cs"/>
              </a:rPr>
              <a:t>Stt sắp xếp</a:t>
            </a:r>
          </a:p>
          <a:p>
            <a:r>
              <a:rPr lang="en-US" sz="1200" kern="1200" smtClean="0">
                <a:solidFill>
                  <a:schemeClr val="tx1"/>
                </a:solidFill>
                <a:latin typeface="+mn-lt"/>
                <a:ea typeface="+mn-ea"/>
                <a:cs typeface="+mn-cs"/>
              </a:rPr>
              <a:t>Trạng thái ( Còn sử dụng </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12</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Thuế/Danh mục thuế suất thuế GTGT</a:t>
            </a:r>
          </a:p>
          <a:p>
            <a:r>
              <a:rPr lang="en-US" sz="1200" kern="1200" smtClean="0">
                <a:solidFill>
                  <a:schemeClr val="tx1"/>
                </a:solidFill>
                <a:latin typeface="+mn-lt"/>
                <a:ea typeface="+mn-ea"/>
                <a:cs typeface="+mn-cs"/>
              </a:rPr>
              <a:t>Các thông tin cần cập nhật:</a:t>
            </a:r>
          </a:p>
          <a:p>
            <a:pPr lvl="0"/>
            <a:r>
              <a:rPr lang="en-US" sz="1200" kern="1200" smtClean="0">
                <a:solidFill>
                  <a:schemeClr val="tx1"/>
                </a:solidFill>
                <a:latin typeface="+mn-lt"/>
                <a:ea typeface="+mn-ea"/>
                <a:cs typeface="+mn-cs"/>
              </a:rPr>
              <a:t>Mã thuế</a:t>
            </a:r>
          </a:p>
          <a:p>
            <a:pPr lvl="0"/>
            <a:r>
              <a:rPr lang="en-US" sz="1200" kern="1200" smtClean="0">
                <a:solidFill>
                  <a:schemeClr val="tx1"/>
                </a:solidFill>
                <a:latin typeface="+mn-lt"/>
                <a:ea typeface="+mn-ea"/>
                <a:cs typeface="+mn-cs"/>
              </a:rPr>
              <a:t>Tên thuế</a:t>
            </a:r>
          </a:p>
          <a:p>
            <a:pPr lvl="0"/>
            <a:r>
              <a:rPr lang="en-US" sz="1200" kern="1200" smtClean="0">
                <a:solidFill>
                  <a:schemeClr val="tx1"/>
                </a:solidFill>
                <a:latin typeface="+mn-lt"/>
                <a:ea typeface="+mn-ea"/>
                <a:cs typeface="+mn-cs"/>
              </a:rPr>
              <a:t>Nhóm thuế</a:t>
            </a:r>
          </a:p>
          <a:p>
            <a:pPr lvl="0"/>
            <a:r>
              <a:rPr lang="en-US" sz="1200" kern="1200" smtClean="0">
                <a:solidFill>
                  <a:schemeClr val="tx1"/>
                </a:solidFill>
                <a:latin typeface="+mn-lt"/>
                <a:ea typeface="+mn-ea"/>
                <a:cs typeface="+mn-cs"/>
              </a:rPr>
              <a:t>Thuế suất</a:t>
            </a:r>
          </a:p>
          <a:p>
            <a:pPr lvl="0"/>
            <a:r>
              <a:rPr lang="en-US" sz="1200" kern="1200" smtClean="0">
                <a:solidFill>
                  <a:schemeClr val="tx1"/>
                </a:solidFill>
                <a:latin typeface="+mn-lt"/>
                <a:ea typeface="+mn-ea"/>
                <a:cs typeface="+mn-cs"/>
              </a:rPr>
              <a:t>Tài khoản thuế GTGT</a:t>
            </a:r>
          </a:p>
          <a:p>
            <a:pPr lvl="0"/>
            <a:r>
              <a:rPr lang="en-US" sz="1200" kern="1200" smtClean="0">
                <a:solidFill>
                  <a:schemeClr val="tx1"/>
                </a:solidFill>
                <a:latin typeface="+mn-lt"/>
                <a:ea typeface="+mn-ea"/>
                <a:cs typeface="+mn-cs"/>
              </a:rPr>
              <a:t>Stt sắp xếp</a:t>
            </a:r>
          </a:p>
          <a:p>
            <a:pPr lvl="0"/>
            <a:r>
              <a:rPr lang="en-US" sz="1200" kern="1200" smtClean="0">
                <a:solidFill>
                  <a:schemeClr val="tx1"/>
                </a:solidFill>
                <a:latin typeface="+mn-lt"/>
                <a:ea typeface="+mn-ea"/>
                <a:cs typeface="+mn-cs"/>
              </a:rPr>
              <a:t>Trạng thái ( Còn sử dụng ).</a:t>
            </a:r>
          </a:p>
          <a:p>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13</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Khi</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tiếp</a:t>
            </a:r>
            <a:r>
              <a:rPr lang="en-US" baseline="0" dirty="0" smtClean="0"/>
              <a:t> </a:t>
            </a:r>
            <a:r>
              <a:rPr lang="en-US" baseline="0" dirty="0" err="1" smtClean="0"/>
              <a:t>theo</a:t>
            </a:r>
            <a:r>
              <a:rPr lang="en-US" baseline="0" dirty="0" smtClean="0"/>
              <a:t> </a:t>
            </a:r>
            <a:r>
              <a:rPr lang="en-US" baseline="0" err="1" smtClean="0"/>
              <a:t>sẽ</a:t>
            </a:r>
            <a:r>
              <a:rPr lang="en-US" baseline="0" smtClean="0"/>
              <a:t> giới </a:t>
            </a:r>
            <a:r>
              <a:rPr lang="en-US" baseline="0" dirty="0" err="1" smtClean="0"/>
              <a:t>thiệu</a:t>
            </a:r>
            <a:r>
              <a:rPr lang="en-US" baseline="0" dirty="0" smtClean="0"/>
              <a:t> </a:t>
            </a:r>
            <a:r>
              <a:rPr lang="en-US" baseline="0" dirty="0" err="1" smtClean="0"/>
              <a:t>về</a:t>
            </a:r>
            <a:r>
              <a:rPr lang="en-US" baseline="0" dirty="0" smtClean="0"/>
              <a:t> </a:t>
            </a:r>
            <a:r>
              <a:rPr lang="en-US" baseline="0" err="1" smtClean="0"/>
              <a:t>phiếu</a:t>
            </a:r>
            <a:r>
              <a:rPr lang="en-US" baseline="0" smtClean="0"/>
              <a:t> nhập kho, phiếu xuất kho, phiếu xuất điều chuyển (Nói thêm về hoá đơn mua hàng bên phân hệ mua hàng, hoá đơn bán hàng bên phân hệ bán hàng)</a:t>
            </a: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14</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Bán hàng/Hóa đơn bán hàng hoặc</a:t>
            </a:r>
          </a:p>
          <a:p>
            <a:r>
              <a:rPr lang="en-US" sz="1200" kern="1200" smtClean="0">
                <a:solidFill>
                  <a:schemeClr val="tx1"/>
                </a:solidFill>
                <a:latin typeface="+mn-lt"/>
                <a:ea typeface="+mn-ea"/>
                <a:cs typeface="+mn-cs"/>
              </a:rPr>
              <a:t>Bán hàng/ Hóa đơn dịch vụ.</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15</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latin typeface="+mn-lt"/>
                <a:ea typeface="+mn-ea"/>
                <a:cs typeface="+mn-cs"/>
              </a:rPr>
              <a:t>Menu thực hiện:</a:t>
            </a:r>
          </a:p>
          <a:p>
            <a:pPr lvl="0"/>
            <a:r>
              <a:rPr lang="en-US" sz="1200" kern="1200" smtClean="0">
                <a:solidFill>
                  <a:schemeClr val="tx1"/>
                </a:solidFill>
                <a:latin typeface="+mn-lt"/>
                <a:ea typeface="+mn-ea"/>
                <a:cs typeface="+mn-cs"/>
              </a:rPr>
              <a:t>Tiền /Phiếu chi tiền mặt (T/t chi phí trực tiếp bằng tiền)</a:t>
            </a:r>
          </a:p>
          <a:p>
            <a:pPr lvl="0"/>
            <a:r>
              <a:rPr lang="en-US" sz="1200" kern="1200" smtClean="0">
                <a:solidFill>
                  <a:schemeClr val="tx1"/>
                </a:solidFill>
                <a:latin typeface="+mn-lt"/>
                <a:ea typeface="+mn-ea"/>
                <a:cs typeface="+mn-cs"/>
              </a:rPr>
              <a:t>Tiền /Giấy báo nợ </a:t>
            </a:r>
          </a:p>
          <a:p>
            <a:pPr lvl="0"/>
            <a:r>
              <a:rPr lang="en-US" sz="1200" kern="1200" smtClean="0">
                <a:solidFill>
                  <a:schemeClr val="tx1"/>
                </a:solidFill>
                <a:latin typeface="+mn-lt"/>
                <a:ea typeface="+mn-ea"/>
                <a:cs typeface="+mn-cs"/>
              </a:rPr>
              <a:t>Mua hàng/Hóa đơn mua hàng trong nước</a:t>
            </a:r>
          </a:p>
          <a:p>
            <a:pPr lvl="0"/>
            <a:r>
              <a:rPr lang="en-US" sz="1200" kern="1200" smtClean="0">
                <a:solidFill>
                  <a:schemeClr val="tx1"/>
                </a:solidFill>
                <a:latin typeface="+mn-lt"/>
                <a:ea typeface="+mn-ea"/>
                <a:cs typeface="+mn-cs"/>
              </a:rPr>
              <a:t>Mua hàng/Hóa đơn mua dịch vụ</a:t>
            </a:r>
          </a:p>
          <a:p>
            <a:pPr lvl="0"/>
            <a:r>
              <a:rPr lang="en-US" sz="1200" kern="1200" smtClean="0">
                <a:solidFill>
                  <a:schemeClr val="tx1"/>
                </a:solidFill>
                <a:latin typeface="+mn-lt"/>
                <a:ea typeface="+mn-ea"/>
                <a:cs typeface="+mn-cs"/>
              </a:rPr>
              <a:t>Mua hàng/Phiếu thanh toán tạm ứng</a:t>
            </a:r>
          </a:p>
          <a:p>
            <a:pPr lvl="0"/>
            <a:r>
              <a:rPr lang="en-US" sz="1200" kern="1200" smtClean="0">
                <a:solidFill>
                  <a:schemeClr val="tx1"/>
                </a:solidFill>
                <a:latin typeface="+mn-lt"/>
                <a:ea typeface="+mn-ea"/>
                <a:cs typeface="+mn-cs"/>
              </a:rPr>
              <a:t>Tổng hợp/Phiếu kế toán</a:t>
            </a:r>
          </a:p>
          <a:p>
            <a:r>
              <a:rPr lang="en-US" sz="1200" b="1" kern="1200" smtClean="0">
                <a:solidFill>
                  <a:schemeClr val="tx1"/>
                </a:solidFill>
                <a:latin typeface="+mn-lt"/>
                <a:ea typeface="+mn-ea"/>
                <a:cs typeface="+mn-cs"/>
              </a:rPr>
              <a:t>Các thông tin chính cần cập nhập</a:t>
            </a:r>
          </a:p>
          <a:p>
            <a:r>
              <a:rPr lang="en-US" sz="1200" kern="1200" smtClean="0">
                <a:solidFill>
                  <a:schemeClr val="tx1"/>
                </a:solidFill>
                <a:latin typeface="+mn-lt"/>
                <a:ea typeface="+mn-ea"/>
                <a:cs typeface="+mn-cs"/>
              </a:rPr>
              <a:t>Tab thuế:</a:t>
            </a:r>
          </a:p>
          <a:p>
            <a:pPr lvl="0"/>
            <a:r>
              <a:rPr lang="en-US" sz="1200" kern="1200" smtClean="0">
                <a:solidFill>
                  <a:schemeClr val="tx1"/>
                </a:solidFill>
                <a:latin typeface="+mn-lt"/>
                <a:ea typeface="+mn-ea"/>
                <a:cs typeface="+mn-cs"/>
              </a:rPr>
              <a:t>Mẫu báo cáo </a:t>
            </a:r>
          </a:p>
          <a:p>
            <a:pPr lvl="0"/>
            <a:r>
              <a:rPr lang="en-US" sz="1200" kern="1200" smtClean="0">
                <a:solidFill>
                  <a:schemeClr val="tx1"/>
                </a:solidFill>
                <a:latin typeface="+mn-lt"/>
                <a:ea typeface="+mn-ea"/>
                <a:cs typeface="+mn-cs"/>
              </a:rPr>
              <a:t>Mã tinh chất </a:t>
            </a:r>
          </a:p>
          <a:p>
            <a:pPr lvl="0"/>
            <a:r>
              <a:rPr lang="en-US" sz="1200" kern="1200" smtClean="0">
                <a:solidFill>
                  <a:schemeClr val="tx1"/>
                </a:solidFill>
                <a:latin typeface="+mn-lt"/>
                <a:ea typeface="+mn-ea"/>
                <a:cs typeface="+mn-cs"/>
              </a:rPr>
              <a:t>Số hóa đơn</a:t>
            </a:r>
          </a:p>
          <a:p>
            <a:pPr lvl="0"/>
            <a:r>
              <a:rPr lang="en-US" sz="1200" kern="1200" smtClean="0">
                <a:solidFill>
                  <a:schemeClr val="tx1"/>
                </a:solidFill>
                <a:latin typeface="+mn-lt"/>
                <a:ea typeface="+mn-ea"/>
                <a:cs typeface="+mn-cs"/>
              </a:rPr>
              <a:t>Ký hiệu</a:t>
            </a:r>
          </a:p>
          <a:p>
            <a:pPr lvl="0"/>
            <a:r>
              <a:rPr lang="en-US" sz="1200" kern="1200" smtClean="0">
                <a:solidFill>
                  <a:schemeClr val="tx1"/>
                </a:solidFill>
                <a:latin typeface="+mn-lt"/>
                <a:ea typeface="+mn-ea"/>
                <a:cs typeface="+mn-cs"/>
              </a:rPr>
              <a:t>Ngày hóa đơn</a:t>
            </a:r>
          </a:p>
          <a:p>
            <a:pPr lvl="0"/>
            <a:r>
              <a:rPr lang="en-US" sz="1200" kern="1200" smtClean="0">
                <a:solidFill>
                  <a:schemeClr val="tx1"/>
                </a:solidFill>
                <a:latin typeface="+mn-lt"/>
                <a:ea typeface="+mn-ea"/>
                <a:cs typeface="+mn-cs"/>
              </a:rPr>
              <a:t>Mã NCC</a:t>
            </a:r>
          </a:p>
          <a:p>
            <a:pPr lvl="0"/>
            <a:r>
              <a:rPr lang="en-US" sz="1200" kern="1200" smtClean="0">
                <a:solidFill>
                  <a:schemeClr val="tx1"/>
                </a:solidFill>
                <a:latin typeface="+mn-lt"/>
                <a:ea typeface="+mn-ea"/>
                <a:cs typeface="+mn-cs"/>
              </a:rPr>
              <a:t>Tên khách hàng</a:t>
            </a:r>
          </a:p>
          <a:p>
            <a:pPr lvl="0"/>
            <a:r>
              <a:rPr lang="en-US" sz="1200" kern="1200" smtClean="0">
                <a:solidFill>
                  <a:schemeClr val="tx1"/>
                </a:solidFill>
                <a:latin typeface="+mn-lt"/>
                <a:ea typeface="+mn-ea"/>
                <a:cs typeface="+mn-cs"/>
              </a:rPr>
              <a:t>Địa chỉ</a:t>
            </a:r>
          </a:p>
          <a:p>
            <a:pPr lvl="0"/>
            <a:r>
              <a:rPr lang="en-US" sz="1200" kern="1200" smtClean="0">
                <a:solidFill>
                  <a:schemeClr val="tx1"/>
                </a:solidFill>
                <a:latin typeface="+mn-lt"/>
                <a:ea typeface="+mn-ea"/>
                <a:cs typeface="+mn-cs"/>
              </a:rPr>
              <a:t>Mã số thuế</a:t>
            </a:r>
          </a:p>
          <a:p>
            <a:pPr lvl="0"/>
            <a:r>
              <a:rPr lang="en-US" sz="1200" kern="1200" smtClean="0">
                <a:solidFill>
                  <a:schemeClr val="tx1"/>
                </a:solidFill>
                <a:latin typeface="+mn-lt"/>
                <a:ea typeface="+mn-ea"/>
                <a:cs typeface="+mn-cs"/>
              </a:rPr>
              <a:t>Hàng hóa, dịch vụ</a:t>
            </a:r>
          </a:p>
          <a:p>
            <a:pPr lvl="0"/>
            <a:r>
              <a:rPr lang="en-US" sz="1200" kern="1200" smtClean="0">
                <a:solidFill>
                  <a:schemeClr val="tx1"/>
                </a:solidFill>
                <a:latin typeface="+mn-lt"/>
                <a:ea typeface="+mn-ea"/>
                <a:cs typeface="+mn-cs"/>
              </a:rPr>
              <a:t>Tiền hàng, dịch vụ (chưa có thuế)</a:t>
            </a:r>
          </a:p>
          <a:p>
            <a:pPr lvl="0"/>
            <a:r>
              <a:rPr lang="en-US" sz="1200" kern="1200" smtClean="0">
                <a:solidFill>
                  <a:schemeClr val="tx1"/>
                </a:solidFill>
                <a:latin typeface="+mn-lt"/>
                <a:ea typeface="+mn-ea"/>
                <a:cs typeface="+mn-cs"/>
              </a:rPr>
              <a:t>Thuế suất</a:t>
            </a:r>
          </a:p>
          <a:p>
            <a:pPr lvl="0"/>
            <a:r>
              <a:rPr lang="en-US" sz="1200" kern="1200" smtClean="0">
                <a:solidFill>
                  <a:schemeClr val="tx1"/>
                </a:solidFill>
                <a:latin typeface="+mn-lt"/>
                <a:ea typeface="+mn-ea"/>
                <a:cs typeface="+mn-cs"/>
              </a:rPr>
              <a:t>Tài khoản thuế</a:t>
            </a:r>
          </a:p>
          <a:p>
            <a:pPr lvl="0"/>
            <a:r>
              <a:rPr lang="en-US" sz="1200" kern="1200" smtClean="0">
                <a:solidFill>
                  <a:schemeClr val="tx1"/>
                </a:solidFill>
                <a:latin typeface="+mn-lt"/>
                <a:ea typeface="+mn-ea"/>
                <a:cs typeface="+mn-cs"/>
              </a:rPr>
              <a:t>Tiền thuế</a:t>
            </a:r>
          </a:p>
          <a:p>
            <a:pPr lvl="0"/>
            <a:r>
              <a:rPr lang="en-US" sz="1200" kern="1200" smtClean="0">
                <a:solidFill>
                  <a:schemeClr val="tx1"/>
                </a:solidFill>
                <a:latin typeface="+mn-lt"/>
                <a:ea typeface="+mn-ea"/>
                <a:cs typeface="+mn-cs"/>
              </a:rPr>
              <a:t>Ghi chú.</a:t>
            </a:r>
          </a:p>
          <a:p>
            <a:pPr lvl="0"/>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16</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smtClean="0">
                <a:solidFill>
                  <a:schemeClr val="tx1"/>
                </a:solidFill>
                <a:latin typeface="+mn-lt"/>
                <a:ea typeface="+mn-ea"/>
                <a:cs typeface="+mn-cs"/>
              </a:rPr>
              <a:t>Menu thực hiện:</a:t>
            </a:r>
          </a:p>
          <a:p>
            <a:pPr lvl="0"/>
            <a:r>
              <a:rPr lang="en-US" sz="1200" kern="1200" smtClean="0">
                <a:solidFill>
                  <a:schemeClr val="tx1"/>
                </a:solidFill>
                <a:latin typeface="+mn-lt"/>
                <a:ea typeface="+mn-ea"/>
                <a:cs typeface="+mn-cs"/>
              </a:rPr>
              <a:t>Tiền /Phiếu chi tiền mặt (T/t chi phí trực tiếp bằng tiền)</a:t>
            </a:r>
          </a:p>
          <a:p>
            <a:pPr lvl="0"/>
            <a:r>
              <a:rPr lang="en-US" sz="1200" kern="1200" smtClean="0">
                <a:solidFill>
                  <a:schemeClr val="tx1"/>
                </a:solidFill>
                <a:latin typeface="+mn-lt"/>
                <a:ea typeface="+mn-ea"/>
                <a:cs typeface="+mn-cs"/>
              </a:rPr>
              <a:t>Phiếu</a:t>
            </a:r>
            <a:r>
              <a:rPr lang="en-US" sz="1200" kern="1200" baseline="0" smtClean="0">
                <a:solidFill>
                  <a:schemeClr val="tx1"/>
                </a:solidFill>
                <a:latin typeface="+mn-lt"/>
                <a:ea typeface="+mn-ea"/>
                <a:cs typeface="+mn-cs"/>
              </a:rPr>
              <a:t> chi mã giao dịch 9 mới nhập được thuế GTGT đầu vào. (tab thuế) </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17</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18</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Thuế/ Bảng kê hóa đơn chứng từ hàng hóa, dịch vụ bán ra.</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Từ tháng…</a:t>
            </a:r>
          </a:p>
          <a:p>
            <a:r>
              <a:rPr lang="en-US" sz="1200" kern="1200" smtClean="0">
                <a:solidFill>
                  <a:schemeClr val="tx1"/>
                </a:solidFill>
                <a:latin typeface="+mn-lt"/>
                <a:ea typeface="+mn-ea"/>
                <a:cs typeface="+mn-cs"/>
              </a:rPr>
              <a:t>Đến tháng ...</a:t>
            </a:r>
          </a:p>
          <a:p>
            <a:r>
              <a:rPr lang="en-US" sz="1200" kern="1200" smtClean="0">
                <a:solidFill>
                  <a:schemeClr val="tx1"/>
                </a:solidFill>
                <a:latin typeface="+mn-lt"/>
                <a:ea typeface="+mn-ea"/>
                <a:cs typeface="+mn-cs"/>
              </a:rPr>
              <a:t>Năm………...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19</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Thuế/ Bảng kê hóa đơn chứng từ hàng hóa, dịch vụ mua vào.</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Từ tháng …</a:t>
            </a:r>
          </a:p>
          <a:p>
            <a:r>
              <a:rPr lang="en-US" sz="1200" kern="1200" smtClean="0">
                <a:solidFill>
                  <a:schemeClr val="tx1"/>
                </a:solidFill>
                <a:latin typeface="+mn-lt"/>
                <a:ea typeface="+mn-ea"/>
                <a:cs typeface="+mn-cs"/>
              </a:rPr>
              <a:t>Đến tháng ...</a:t>
            </a:r>
          </a:p>
          <a:p>
            <a:r>
              <a:rPr lang="en-US" sz="1200" kern="1200" smtClean="0">
                <a:solidFill>
                  <a:schemeClr val="tx1"/>
                </a:solidFill>
                <a:latin typeface="+mn-lt"/>
                <a:ea typeface="+mn-ea"/>
                <a:cs typeface="+mn-cs"/>
              </a:rPr>
              <a:t>Năm………..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20</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smtClean="0">
                <a:solidFill>
                  <a:schemeClr val="tx1"/>
                </a:solidFill>
                <a:latin typeface="+mn-lt"/>
                <a:ea typeface="+mn-ea"/>
                <a:cs typeface="+mn-cs"/>
              </a:rPr>
              <a:t>Sơ đồ hạch toán một số nghiệp vụ đơn giản và thường gặp trong kế toán</a:t>
            </a:r>
            <a:r>
              <a:rPr lang="en-US" sz="1200" kern="1200" baseline="0" smtClean="0">
                <a:solidFill>
                  <a:schemeClr val="tx1"/>
                </a:solidFill>
                <a:latin typeface="+mn-lt"/>
                <a:ea typeface="+mn-ea"/>
                <a:cs typeface="+mn-cs"/>
              </a:rPr>
              <a:t> thuế GTGT theo PP khấu trừ</a:t>
            </a:r>
            <a:endParaRPr lang="en-US" sz="1200" kern="1200" smtClean="0">
              <a:solidFill>
                <a:schemeClr val="tx1"/>
              </a:solidFill>
              <a:latin typeface="+mn-lt"/>
              <a:ea typeface="+mn-ea"/>
              <a:cs typeface="+mn-cs"/>
            </a:endParaRP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3</a:t>
            </a:fld>
            <a:endParaRPr lang="en-US"/>
          </a:p>
        </p:txBody>
      </p:sp>
    </p:spTree>
    <p:extLst>
      <p:ext uri="{BB962C8B-B14F-4D97-AF65-F5344CB8AC3E}">
        <p14:creationId xmlns="" xmlns:p14="http://schemas.microsoft.com/office/powerpoint/2010/main" val="3763983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Menu thực hiện</a:t>
            </a:r>
          </a:p>
          <a:p>
            <a:r>
              <a:rPr lang="en-US" sz="1200" kern="1200" smtClean="0">
                <a:solidFill>
                  <a:schemeClr val="tx1"/>
                </a:solidFill>
                <a:latin typeface="+mn-lt"/>
                <a:ea typeface="+mn-ea"/>
                <a:cs typeface="+mn-cs"/>
              </a:rPr>
              <a:t>Tổng hợp/ Thuế/ Tờ khai thuế GTGT</a:t>
            </a:r>
          </a:p>
          <a:p>
            <a:r>
              <a:rPr lang="en-US" sz="1200" kern="1200" smtClean="0">
                <a:solidFill>
                  <a:schemeClr val="tx1"/>
                </a:solidFill>
                <a:latin typeface="+mn-lt"/>
                <a:ea typeface="+mn-ea"/>
                <a:cs typeface="+mn-cs"/>
              </a:rPr>
              <a:t>Điều kiện lọc</a:t>
            </a:r>
          </a:p>
          <a:p>
            <a:r>
              <a:rPr lang="en-US" sz="1200" kern="1200" smtClean="0">
                <a:solidFill>
                  <a:schemeClr val="tx1"/>
                </a:solidFill>
                <a:latin typeface="+mn-lt"/>
                <a:ea typeface="+mn-ea"/>
                <a:cs typeface="+mn-cs"/>
              </a:rPr>
              <a:t>Từ tháng: …</a:t>
            </a:r>
          </a:p>
          <a:p>
            <a:r>
              <a:rPr lang="en-US" sz="1200" kern="1200" smtClean="0">
                <a:solidFill>
                  <a:schemeClr val="tx1"/>
                </a:solidFill>
                <a:latin typeface="+mn-lt"/>
                <a:ea typeface="+mn-ea"/>
                <a:cs typeface="+mn-cs"/>
              </a:rPr>
              <a:t>Đến tháng: …</a:t>
            </a:r>
          </a:p>
          <a:p>
            <a:r>
              <a:rPr lang="en-US" sz="1200" kern="1200" smtClean="0">
                <a:solidFill>
                  <a:schemeClr val="tx1"/>
                </a:solidFill>
                <a:latin typeface="+mn-lt"/>
                <a:ea typeface="+mn-ea"/>
                <a:cs typeface="+mn-cs"/>
              </a:rPr>
              <a:t>Năm: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21</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latin typeface="+mn-lt"/>
                <a:ea typeface="+mn-ea"/>
                <a:cs typeface="+mn-cs"/>
              </a:rPr>
              <a:t>Sơ đồ hạch toán một số nghiệp vụ đơn giản và thường gặp trong kế toán</a:t>
            </a:r>
            <a:r>
              <a:rPr lang="en-US" sz="1200" kern="1200" baseline="0" smtClean="0">
                <a:solidFill>
                  <a:schemeClr val="tx1"/>
                </a:solidFill>
                <a:latin typeface="+mn-lt"/>
                <a:ea typeface="+mn-ea"/>
                <a:cs typeface="+mn-cs"/>
              </a:rPr>
              <a:t> thuế GTGT theo PP khấu trừ</a:t>
            </a:r>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4</a:t>
            </a:fld>
            <a:endParaRPr lang="en-US"/>
          </a:p>
        </p:txBody>
      </p:sp>
    </p:spTree>
    <p:extLst>
      <p:ext uri="{BB962C8B-B14F-4D97-AF65-F5344CB8AC3E}">
        <p14:creationId xmlns="" xmlns:p14="http://schemas.microsoft.com/office/powerpoint/2010/main" val="376398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5</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báo</a:t>
            </a:r>
            <a:r>
              <a:rPr lang="en-US" baseline="0" dirty="0" smtClean="0"/>
              <a:t> </a:t>
            </a:r>
            <a:r>
              <a:rPr lang="en-US" baseline="0" dirty="0" err="1" smtClean="0"/>
              <a:t>cáo</a:t>
            </a:r>
            <a:r>
              <a:rPr lang="en-US" baseline="0" dirty="0" smtClean="0"/>
              <a:t> </a:t>
            </a:r>
            <a:r>
              <a:rPr lang="en-US" baseline="0" dirty="0" err="1" smtClean="0"/>
              <a:t>chính</a:t>
            </a:r>
            <a:r>
              <a:rPr lang="en-US" baseline="0" dirty="0" smtClean="0"/>
              <a:t> </a:t>
            </a:r>
            <a:r>
              <a:rPr lang="en-US" baseline="0" dirty="0" err="1" smtClean="0"/>
              <a:t>mang</a:t>
            </a:r>
            <a:r>
              <a:rPr lang="en-US" baseline="0" dirty="0" smtClean="0"/>
              <a:t> </a:t>
            </a:r>
            <a:r>
              <a:rPr lang="en-US" baseline="0" dirty="0" err="1" smtClean="0"/>
              <a:t>tính</a:t>
            </a:r>
            <a:r>
              <a:rPr lang="en-US" baseline="0" dirty="0" smtClean="0"/>
              <a:t> </a:t>
            </a:r>
            <a:r>
              <a:rPr lang="en-US" baseline="0" err="1" smtClean="0"/>
              <a:t>giới</a:t>
            </a:r>
            <a:r>
              <a:rPr lang="en-US" baseline="0" smtClean="0"/>
              <a:t> thiệu.</a:t>
            </a:r>
          </a:p>
          <a:p>
            <a:r>
              <a:rPr lang="en-US" sz="1200" smtClean="0">
                <a:solidFill>
                  <a:srgbClr val="0070C0"/>
                </a:solidFill>
              </a:rPr>
              <a:t>Việc thực hiện kế toán trên máy thì sổ sách cũng tuân thủ theo mẫu của một trong 4 hình thức trên, tuy nhiên mẫu có thể hoàn toàn không giống như ghi bằng tay.</a:t>
            </a:r>
          </a:p>
          <a:p>
            <a:r>
              <a:rPr lang="en-US" sz="1200" smtClean="0">
                <a:solidFill>
                  <a:srgbClr val="0070C0"/>
                </a:solidFill>
              </a:rPr>
              <a:t>Các doanh nghiệp vừa và nhỏ thường sử dụng mẫu sổ theo hình thức nhật ký chung hoặc chứng từ ghi sổ hoặc kế toán trên máy. Để làm quen với công việc của kế toán tổng hợp trong giáo trình giới hạn giới thiệu mẫu sổ sách theo hình thức nhật ký chung.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6</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err="1" smtClean="0"/>
              <a:t>Đây</a:t>
            </a:r>
            <a:r>
              <a:rPr lang="en-US" baseline="0" dirty="0" smtClean="0"/>
              <a:t> </a:t>
            </a:r>
            <a:r>
              <a:rPr lang="en-US" baseline="0" dirty="0" err="1" smtClean="0"/>
              <a:t>chỉ</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báo</a:t>
            </a:r>
            <a:r>
              <a:rPr lang="en-US" baseline="0" dirty="0" smtClean="0"/>
              <a:t> </a:t>
            </a:r>
            <a:r>
              <a:rPr lang="en-US" baseline="0" dirty="0" err="1" smtClean="0"/>
              <a:t>cáo</a:t>
            </a:r>
            <a:r>
              <a:rPr lang="en-US" baseline="0" dirty="0" smtClean="0"/>
              <a:t> </a:t>
            </a:r>
            <a:r>
              <a:rPr lang="en-US" baseline="0" dirty="0" err="1" smtClean="0"/>
              <a:t>chính</a:t>
            </a:r>
            <a:r>
              <a:rPr lang="en-US" baseline="0" dirty="0" smtClean="0"/>
              <a:t> </a:t>
            </a:r>
            <a:r>
              <a:rPr lang="en-US" baseline="0" dirty="0" err="1" smtClean="0"/>
              <a:t>mang</a:t>
            </a:r>
            <a:r>
              <a:rPr lang="en-US" baseline="0" dirty="0" smtClean="0"/>
              <a:t> </a:t>
            </a:r>
            <a:r>
              <a:rPr lang="en-US" baseline="0" dirty="0" err="1" smtClean="0"/>
              <a:t>tính</a:t>
            </a:r>
            <a:r>
              <a:rPr lang="en-US" baseline="0" dirty="0" smtClean="0"/>
              <a:t> </a:t>
            </a:r>
            <a:r>
              <a:rPr lang="en-US" baseline="0" err="1" smtClean="0"/>
              <a:t>giới</a:t>
            </a:r>
            <a:r>
              <a:rPr lang="en-US" baseline="0" smtClean="0"/>
              <a:t> thiệu.</a:t>
            </a:r>
          </a:p>
          <a:p>
            <a:r>
              <a:rPr lang="en-US" sz="1200" smtClean="0">
                <a:solidFill>
                  <a:srgbClr val="0070C0"/>
                </a:solidFill>
              </a:rPr>
              <a:t>Việc thực hiện kế toán trên máy thì sổ sách cũng tuân thủ theo mẫu của một trong 4 hình thức trên, tuy nhiên mẫu có thể hoàn toàn không giống như ghi bằng tay.</a:t>
            </a:r>
          </a:p>
          <a:p>
            <a:r>
              <a:rPr lang="en-US" sz="1200" smtClean="0">
                <a:solidFill>
                  <a:srgbClr val="0070C0"/>
                </a:solidFill>
              </a:rPr>
              <a:t>Các doanh nghiệp vừa và nhỏ thường sử dụng mẫu sổ theo hình thức nhật ký chung hoặc chứng từ ghi sổ hoặc kế toán trên máy. Để làm quen với công việc của kế toán tổng hợp trong giáo trình giới hạn giới thiệu mẫu sổ sách theo hình thức nhật ký chung.</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7</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8</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9</a:t>
            </a:fld>
            <a:endParaRPr lang="en-US"/>
          </a:p>
        </p:txBody>
      </p:sp>
    </p:spTree>
    <p:extLst>
      <p:ext uri="{BB962C8B-B14F-4D97-AF65-F5344CB8AC3E}">
        <p14:creationId xmlns="" xmlns:p14="http://schemas.microsoft.com/office/powerpoint/2010/main" val="336877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A87062C2-6B52-4E9A-B212-85026636CFD3}" type="slidenum">
              <a:rPr lang="en-US" smtClean="0"/>
              <a:pPr>
                <a:defRPr/>
              </a:pPr>
              <a:t>10</a:t>
            </a:fld>
            <a:endParaRPr lang="en-US"/>
          </a:p>
        </p:txBody>
      </p:sp>
    </p:spTree>
    <p:extLst>
      <p:ext uri="{BB962C8B-B14F-4D97-AF65-F5344CB8AC3E}">
        <p14:creationId xmlns="" xmlns:p14="http://schemas.microsoft.com/office/powerpoint/2010/main" val="3368773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316163"/>
            <a:ext cx="8077200" cy="585787"/>
          </a:xfrm>
          <a:extLst>
            <a:ext uri="{91240B29-F687-4F45-9708-019B960494DF}">
              <a14:hiddenLine xmlns="" xmlns:a14="http://schemas.microsoft.com/office/drawing/2010/main" w="9525" algn="ctr">
                <a:solidFill>
                  <a:schemeClr val="tx1"/>
                </a:solidFill>
                <a:miter lim="800000"/>
                <a:headEnd/>
                <a:tailEnd/>
              </a14:hiddenLine>
            </a:ext>
          </a:extLst>
        </p:spPr>
        <p:txBody>
          <a:bodyPr anchor="ctr"/>
          <a:lstStyle>
            <a:lvl1pPr>
              <a:defRPr>
                <a:solidFill>
                  <a:schemeClr val="tx1"/>
                </a:solidFill>
              </a:defRPr>
            </a:lvl1pPr>
          </a:lstStyle>
          <a:p>
            <a:pPr lvl="0"/>
            <a:r>
              <a:rPr lang="en-US" noProof="0" smtClean="0"/>
              <a:t>Click to edit Master title style</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228600"/>
            <a:ext cx="2101850" cy="3659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600"/>
            <a:ext cx="6156325" cy="3659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90931"/>
          </a:xfrm>
        </p:spPr>
        <p:txBody>
          <a:bodyPr/>
          <a:lstStyle>
            <a:lvl1pPr>
              <a:defRPr>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20000"/>
                    <a:lumOff val="80000"/>
                  </a:schemeClr>
                </a:solidFill>
              </a:defRPr>
            </a:lvl1pPr>
            <a:lvl2pPr>
              <a:defRPr>
                <a:solidFill>
                  <a:schemeClr val="tx2">
                    <a:lumMod val="20000"/>
                    <a:lumOff val="80000"/>
                  </a:schemeClr>
                </a:solidFill>
              </a:defRPr>
            </a:lvl2pPr>
            <a:lvl3pPr>
              <a:defRPr>
                <a:solidFill>
                  <a:schemeClr val="tx2">
                    <a:lumMod val="20000"/>
                    <a:lumOff val="80000"/>
                  </a:schemeClr>
                </a:solidFill>
              </a:defRPr>
            </a:lvl3pPr>
            <a:lvl4pPr>
              <a:defRPr>
                <a:solidFill>
                  <a:schemeClr val="tx2">
                    <a:lumMod val="20000"/>
                    <a:lumOff val="80000"/>
                  </a:schemeClr>
                </a:solidFill>
              </a:defRPr>
            </a:lvl4pPr>
            <a:lvl5pPr>
              <a:defRPr>
                <a:solidFill>
                  <a:schemeClr val="tx2">
                    <a:lumMod val="20000"/>
                    <a:lumOff val="8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AutoShape 5"/>
          <p:cNvSpPr>
            <a:spLocks noChangeArrowheads="1"/>
          </p:cNvSpPr>
          <p:nvPr userDrawn="1"/>
        </p:nvSpPr>
        <p:spPr bwMode="auto">
          <a:xfrm>
            <a:off x="228600" y="914400"/>
            <a:ext cx="8763000" cy="5638800"/>
          </a:xfrm>
          <a:prstGeom prst="roundRect">
            <a:avLst>
              <a:gd name="adj" fmla="val 1565"/>
            </a:avLst>
          </a:prstGeom>
          <a:solidFill>
            <a:schemeClr val="tx1"/>
          </a:solidFill>
          <a:ln w="9525" algn="ctr">
            <a:solidFill>
              <a:schemeClr val="bg2"/>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4419600"/>
            <a:ext cx="7772400" cy="1200329"/>
          </a:xfrm>
        </p:spPr>
        <p:txBody>
          <a:bodyPr/>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895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29088"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2488" y="1417638"/>
            <a:ext cx="4129087" cy="2470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646331"/>
          </a:xfrm>
        </p:spPr>
        <p:txBody>
          <a:bodyPr/>
          <a:lstStyle>
            <a:lvl1pPr>
              <a:defRPr b="1" cap="none" spc="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810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1535113"/>
            <a:ext cx="4114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2000" y="2174875"/>
            <a:ext cx="4114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cap="none" spc="0">
                <a:ln>
                  <a:prstDash val="solid"/>
                </a:ln>
                <a:solidFill>
                  <a:srgbClr val="00B050"/>
                </a:solidFill>
                <a:effectLst>
                  <a:outerShdw blurRad="88000" dist="50800" dir="5040000" algn="tl">
                    <a:schemeClr val="accent4">
                      <a:tint val="80000"/>
                      <a:satMod val="250000"/>
                      <a:alpha val="45000"/>
                    </a:schemeClr>
                  </a:outerShdw>
                </a:effectLst>
              </a:defRPr>
            </a:lvl1pPr>
          </a:lstStyle>
          <a:p>
            <a:r>
              <a:rPr lang="en-US" dirty="0"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88769"/>
            <a:ext cx="3008313" cy="646331"/>
          </a:xfrm>
        </p:spPr>
        <p:txBody>
          <a:bodyPr anchor="b"/>
          <a:lstStyle>
            <a:lvl1pPr algn="l">
              <a:defRPr sz="20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3366"/>
            </a:gs>
            <a:gs pos="0">
              <a:srgbClr val="0070C0"/>
            </a:gs>
            <a:gs pos="100000">
              <a:srgbClr val="0092B4"/>
            </a:gs>
            <a:gs pos="0">
              <a:srgbClr val="21A0FF"/>
            </a:gs>
            <a:gs pos="100000">
              <a:srgbClr val="117D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228600"/>
            <a:ext cx="8382000" cy="5909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lvl="0"/>
            <a:r>
              <a:rPr lang="en-US" dirty="0" smtClean="0"/>
              <a:t>Click to edit Title Slide</a:t>
            </a:r>
          </a:p>
        </p:txBody>
      </p:sp>
      <p:sp>
        <p:nvSpPr>
          <p:cNvPr id="1027" name="Rectangle 8"/>
          <p:cNvSpPr>
            <a:spLocks noGrp="1" noChangeArrowheads="1"/>
          </p:cNvSpPr>
          <p:nvPr>
            <p:ph type="body" idx="1"/>
          </p:nvPr>
        </p:nvSpPr>
        <p:spPr bwMode="auto">
          <a:xfrm>
            <a:off x="381000" y="1417638"/>
            <a:ext cx="8410575" cy="2470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8" name="Picture 11" descr="bullet"/>
          <p:cNvPicPr>
            <a:picLocks noChangeAspect="1" noChangeArrowheads="1"/>
          </p:cNvPicPr>
          <p:nvPr/>
        </p:nvPicPr>
        <p:blipFill>
          <a:blip r:embed="rId13" cstate="print"/>
          <a:srcRect/>
          <a:stretch>
            <a:fillRect/>
          </a:stretch>
        </p:blipFill>
        <p:spPr bwMode="auto">
          <a:xfrm>
            <a:off x="9336088" y="0"/>
            <a:ext cx="241300" cy="241300"/>
          </a:xfrm>
          <a:prstGeom prst="rect">
            <a:avLst/>
          </a:prstGeom>
          <a:noFill/>
          <a:ln w="9525">
            <a:noFill/>
            <a:miter lim="800000"/>
            <a:headEnd/>
            <a:tailEnd/>
          </a:ln>
        </p:spPr>
      </p:pic>
      <p:sp>
        <p:nvSpPr>
          <p:cNvPr id="2" name="TextBox 1"/>
          <p:cNvSpPr txBox="1"/>
          <p:nvPr userDrawn="1"/>
        </p:nvSpPr>
        <p:spPr>
          <a:xfrm>
            <a:off x="152400" y="6611779"/>
            <a:ext cx="2209800" cy="246221"/>
          </a:xfrm>
          <a:prstGeom prst="rect">
            <a:avLst/>
          </a:prstGeom>
          <a:noFill/>
        </p:spPr>
        <p:txBody>
          <a:bodyPr wrap="square" rtlCol="0">
            <a:spAutoFit/>
          </a:bodyPr>
          <a:lstStyle/>
          <a:p>
            <a:r>
              <a:rPr lang="en-US" sz="1000" i="1" dirty="0" err="1" smtClean="0">
                <a:solidFill>
                  <a:srgbClr val="00B050"/>
                </a:solidFill>
                <a:latin typeface="Arial" pitchFamily="34" charset="0"/>
                <a:cs typeface="Arial" pitchFamily="34" charset="0"/>
              </a:rPr>
              <a:t>Bản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quyền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Cty</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Phần</a:t>
            </a:r>
            <a:r>
              <a:rPr lang="en-US" sz="1000" i="1" baseline="0" dirty="0" smtClean="0">
                <a:solidFill>
                  <a:srgbClr val="00B050"/>
                </a:solidFill>
                <a:latin typeface="Arial" pitchFamily="34" charset="0"/>
                <a:cs typeface="Arial" pitchFamily="34" charset="0"/>
              </a:rPr>
              <a:t> </a:t>
            </a:r>
            <a:r>
              <a:rPr lang="en-US" sz="1000" i="1" baseline="0" dirty="0" err="1" smtClean="0">
                <a:solidFill>
                  <a:srgbClr val="00B050"/>
                </a:solidFill>
                <a:latin typeface="Arial" pitchFamily="34" charset="0"/>
                <a:cs typeface="Arial" pitchFamily="34" charset="0"/>
              </a:rPr>
              <a:t>mềm</a:t>
            </a:r>
            <a:r>
              <a:rPr lang="en-US" sz="1000" i="1" baseline="0" dirty="0" smtClean="0">
                <a:solidFill>
                  <a:srgbClr val="00B050"/>
                </a:solidFill>
                <a:latin typeface="Arial" pitchFamily="34" charset="0"/>
                <a:cs typeface="Arial" pitchFamily="34" charset="0"/>
              </a:rPr>
              <a:t> FAST.</a:t>
            </a:r>
            <a:endParaRPr lang="en-US" sz="1000" i="1" dirty="0">
              <a:solidFill>
                <a:srgbClr val="00B050"/>
              </a:solidFill>
              <a:latin typeface="Arial" pitchFamily="34" charset="0"/>
              <a:cs typeface="Arial" pitchFamily="34" charset="0"/>
            </a:endParaRP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l" rtl="0" fontAlgn="base">
        <a:lnSpc>
          <a:spcPct val="90000"/>
        </a:lnSpc>
        <a:spcBef>
          <a:spcPct val="0"/>
        </a:spcBef>
        <a:spcAft>
          <a:spcPct val="0"/>
        </a:spcAft>
        <a:defRPr sz="3600" b="1">
          <a:ln>
            <a:prstDash val="solid"/>
          </a:ln>
          <a:solidFill>
            <a:srgbClr val="00B050"/>
          </a:solidFill>
          <a:effectLst/>
          <a:latin typeface="Microsoft Sans Serif" pitchFamily="34" charset="0"/>
          <a:ea typeface="+mj-ea"/>
          <a:cs typeface="Microsoft Sans Serif" pitchFamily="34" charset="0"/>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p:titleStyle>
    <p:bodyStyle>
      <a:lvl1pPr marL="447675" indent="-447675" algn="l" rtl="0" fontAlgn="base">
        <a:spcBef>
          <a:spcPct val="25000"/>
        </a:spcBef>
        <a:spcAft>
          <a:spcPct val="25000"/>
        </a:spcAft>
        <a:buClr>
          <a:schemeClr val="tx2"/>
        </a:buClr>
        <a:buFont typeface="Wingdings 2" pitchFamily="18" charset="2"/>
        <a:buBlip>
          <a:blip r:embed="rId13"/>
        </a:buBlip>
        <a:defRPr sz="2800">
          <a:solidFill>
            <a:schemeClr val="tx1"/>
          </a:solidFill>
          <a:latin typeface="Microsoft Sans Serif" pitchFamily="34" charset="0"/>
          <a:ea typeface="+mn-ea"/>
          <a:cs typeface="Microsoft Sans Serif" pitchFamily="34" charset="0"/>
        </a:defRPr>
      </a:lvl1pPr>
      <a:lvl2pPr marL="833438" indent="-354013" algn="l" rtl="0" fontAlgn="base">
        <a:spcBef>
          <a:spcPct val="25000"/>
        </a:spcBef>
        <a:spcAft>
          <a:spcPct val="25000"/>
        </a:spcAft>
        <a:buClr>
          <a:schemeClr val="tx2"/>
        </a:buClr>
        <a:buFont typeface="Wingdings 2" pitchFamily="18" charset="2"/>
        <a:buBlip>
          <a:blip r:embed="rId13"/>
        </a:buBlip>
        <a:defRPr sz="2400">
          <a:solidFill>
            <a:schemeClr val="tx1"/>
          </a:solidFill>
          <a:latin typeface="Microsoft Sans Serif" pitchFamily="34" charset="0"/>
          <a:cs typeface="Microsoft Sans Serif" pitchFamily="34" charset="0"/>
        </a:defRPr>
      </a:lvl2pPr>
      <a:lvl3pPr marL="1208088" indent="-3730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3pPr>
      <a:lvl4pPr marL="1544638" indent="-334963"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4pPr>
      <a:lvl5pPr marL="1851025" indent="-304800" algn="l" rtl="0" fontAlgn="base">
        <a:spcBef>
          <a:spcPct val="25000"/>
        </a:spcBef>
        <a:spcAft>
          <a:spcPct val="25000"/>
        </a:spcAft>
        <a:buClr>
          <a:schemeClr val="tx2"/>
        </a:buClr>
        <a:buFont typeface="Wingdings 2" pitchFamily="18" charset="2"/>
        <a:buBlip>
          <a:blip r:embed="rId13"/>
        </a:buBlip>
        <a:defRPr sz="2000">
          <a:solidFill>
            <a:schemeClr val="tx1"/>
          </a:solidFill>
          <a:latin typeface="Microsoft Sans Serif" pitchFamily="34" charset="0"/>
          <a:cs typeface="Microsoft Sans Serif" pitchFamily="34" charset="0"/>
        </a:defRPr>
      </a:lvl5pPr>
      <a:lvl6pPr marL="23082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6pPr>
      <a:lvl7pPr marL="27654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7pPr>
      <a:lvl8pPr marL="32226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8pPr>
      <a:lvl9pPr marL="3679825" indent="-304800" algn="l" rtl="0" eaLnBrk="1" fontAlgn="base" hangingPunct="1">
        <a:spcBef>
          <a:spcPct val="25000"/>
        </a:spcBef>
        <a:spcAft>
          <a:spcPct val="25000"/>
        </a:spcAft>
        <a:buClr>
          <a:schemeClr val="tx2"/>
        </a:buClr>
        <a:buFont typeface="Wingdings 2" pitchFamily="18" charset="2"/>
        <a:buBlip>
          <a:blip r:embed="rId13"/>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493" y="1267700"/>
            <a:ext cx="8077200" cy="424732"/>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a:lstStyle/>
          <a:p>
            <a:pPr>
              <a:defRPr/>
            </a:pPr>
            <a:r>
              <a:rPr lang="en-US" sz="2400" dirty="0" err="1" smtClean="0">
                <a:ln>
                  <a:noFill/>
                </a:ln>
                <a:effectLst/>
                <a:latin typeface="Microsoft Sans Serif" pitchFamily="34" charset="0"/>
                <a:cs typeface="Microsoft Sans Serif" pitchFamily="34" charset="0"/>
              </a:rPr>
              <a:t>Kế</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toán</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máy</a:t>
            </a:r>
            <a:endParaRPr lang="en-US" sz="2400" dirty="0">
              <a:ln>
                <a:noFill/>
              </a:ln>
              <a:effectLst/>
            </a:endParaRPr>
          </a:p>
        </p:txBody>
      </p:sp>
      <p:sp>
        <p:nvSpPr>
          <p:cNvPr id="4" name="Rectangle 3"/>
          <p:cNvSpPr/>
          <p:nvPr/>
        </p:nvSpPr>
        <p:spPr>
          <a:xfrm>
            <a:off x="304800" y="1676400"/>
            <a:ext cx="7550465" cy="11079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66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Kế</a:t>
            </a:r>
            <a:r>
              <a:rPr lang="en-US" sz="66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rPr>
              <a:t> toán thuế GTGT</a:t>
            </a:r>
            <a:endParaRPr lang="en-US" sz="66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icrosoft Sans Serif" pitchFamily="34" charset="0"/>
              <a:cs typeface="Microsoft Sans Serif" pitchFamily="34" charset="0"/>
            </a:endParaRPr>
          </a:p>
        </p:txBody>
      </p:sp>
      <p:sp>
        <p:nvSpPr>
          <p:cNvPr id="7" name="Title 1"/>
          <p:cNvSpPr txBox="1">
            <a:spLocks/>
          </p:cNvSpPr>
          <p:nvPr/>
        </p:nvSpPr>
        <p:spPr bwMode="auto">
          <a:xfrm>
            <a:off x="533400" y="3048000"/>
            <a:ext cx="5410200" cy="15081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ctr"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Giảng</a:t>
            </a:r>
            <a:r>
              <a:rPr lang="en-US" sz="2400" dirty="0" smtClean="0">
                <a:ln>
                  <a:noFill/>
                </a:ln>
                <a:effectLst/>
                <a:latin typeface="Microsoft Sans Serif" pitchFamily="34" charset="0"/>
                <a:cs typeface="Microsoft Sans Serif" pitchFamily="34" charset="0"/>
              </a:rPr>
              <a:t> </a:t>
            </a:r>
            <a:r>
              <a:rPr lang="en-US" sz="2400" dirty="0" err="1" smtClean="0">
                <a:ln>
                  <a:noFill/>
                </a:ln>
                <a:effectLst/>
                <a:latin typeface="Microsoft Sans Serif" pitchFamily="34" charset="0"/>
                <a:cs typeface="Microsoft Sans Serif" pitchFamily="34" charset="0"/>
              </a:rPr>
              <a:t>viên</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Khoa</a:t>
            </a:r>
            <a:r>
              <a:rPr lang="en-US" sz="2400" dirty="0" smtClean="0">
                <a:ln>
                  <a:noFill/>
                </a:ln>
                <a:effectLst/>
                <a:latin typeface="Microsoft Sans Serif" pitchFamily="34" charset="0"/>
                <a:cs typeface="Microsoft Sans Serif" pitchFamily="34" charset="0"/>
              </a:rPr>
              <a:t>:</a:t>
            </a:r>
          </a:p>
          <a:p>
            <a:pPr>
              <a:lnSpc>
                <a:spcPct val="100000"/>
              </a:lnSpc>
              <a:spcBef>
                <a:spcPts val="1200"/>
              </a:spcBef>
              <a:defRPr/>
            </a:pPr>
            <a:r>
              <a:rPr lang="en-US" sz="2400" dirty="0" err="1" smtClean="0">
                <a:ln>
                  <a:noFill/>
                </a:ln>
                <a:effectLst/>
                <a:latin typeface="Microsoft Sans Serif" pitchFamily="34" charset="0"/>
                <a:cs typeface="Microsoft Sans Serif" pitchFamily="34" charset="0"/>
              </a:rPr>
              <a:t>Trường</a:t>
            </a:r>
            <a:r>
              <a:rPr lang="en-US" sz="2400" dirty="0" smtClean="0">
                <a:ln>
                  <a:noFill/>
                </a:ln>
                <a:effectLst/>
                <a:latin typeface="Microsoft Sans Serif" pitchFamily="34" charset="0"/>
                <a:cs typeface="Microsoft Sans Serif" pitchFamily="34" charset="0"/>
              </a:rPr>
              <a:t>: </a:t>
            </a:r>
            <a:endParaRPr lang="en-US" sz="2400" dirty="0">
              <a:ln>
                <a:noFill/>
              </a:ln>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1692771"/>
          </a:xfrm>
          <a:prstGeom prst="rect">
            <a:avLst/>
          </a:prstGeom>
          <a:noFill/>
        </p:spPr>
        <p:txBody>
          <a:bodyPr wrap="square" rtlCol="0">
            <a:spAutoFit/>
          </a:bodyPr>
          <a:lstStyle/>
          <a:p>
            <a:pPr marL="457200" indent="-457200">
              <a:spcBef>
                <a:spcPts val="1200"/>
              </a:spcBef>
              <a:buFont typeface="+mj-lt"/>
              <a:buAutoNum type="arabicPeriod"/>
            </a:pPr>
            <a:r>
              <a:rPr lang="en-US" sz="2800" b="0" dirty="0" err="1" smtClean="0">
                <a:solidFill>
                  <a:schemeClr val="bg1"/>
                </a:solidFill>
                <a:latin typeface="Microsoft Sans Serif" pitchFamily="34" charset="0"/>
                <a:cs typeface="Microsoft Sans Serif" pitchFamily="34" charset="0"/>
              </a:rPr>
              <a:t>Khai</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tham</a:t>
            </a:r>
            <a:r>
              <a:rPr lang="en-US" sz="2800" b="0" dirty="0" smtClean="0">
                <a:solidFill>
                  <a:schemeClr val="bg1"/>
                </a:solidFill>
                <a:latin typeface="Microsoft Sans Serif" pitchFamily="34" charset="0"/>
                <a:cs typeface="Microsoft Sans Serif" pitchFamily="34" charset="0"/>
              </a:rPr>
              <a:t> </a:t>
            </a:r>
            <a:r>
              <a:rPr lang="en-US" sz="2800" b="0" dirty="0" err="1" smtClean="0">
                <a:solidFill>
                  <a:schemeClr val="bg1"/>
                </a:solidFill>
                <a:latin typeface="Microsoft Sans Serif" pitchFamily="34" charset="0"/>
                <a:cs typeface="Microsoft Sans Serif" pitchFamily="34" charset="0"/>
              </a:rPr>
              <a:t>số</a:t>
            </a:r>
            <a:endParaRPr lang="en-US" sz="2800" b="0" dirty="0" smtClean="0">
              <a:solidFill>
                <a:schemeClr val="bg1"/>
              </a:solidFill>
              <a:latin typeface="Microsoft Sans Serif" pitchFamily="34" charset="0"/>
              <a:cs typeface="Microsoft Sans Serif" pitchFamily="34" charset="0"/>
            </a:endParaRP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tính chất thuế</a:t>
            </a:r>
          </a:p>
          <a:p>
            <a:pPr marL="457200" indent="-457200">
              <a:spcBef>
                <a:spcPts val="1200"/>
              </a:spcBef>
              <a:buFont typeface="+mj-lt"/>
              <a:buAutoNum type="arabicPeriod"/>
            </a:pPr>
            <a:r>
              <a:rPr lang="en-US" sz="2800" b="0" smtClean="0">
                <a:solidFill>
                  <a:schemeClr val="bg1"/>
                </a:solidFill>
                <a:latin typeface="Microsoft Sans Serif" pitchFamily="34" charset="0"/>
                <a:cs typeface="Microsoft Sans Serif" pitchFamily="34" charset="0"/>
              </a:rPr>
              <a:t>Danh mục thuế suất thuế GTGT</a:t>
            </a:r>
          </a:p>
        </p:txBody>
      </p:sp>
    </p:spTree>
    <p:extLst>
      <p:ext uri="{BB962C8B-B14F-4D97-AF65-F5344CB8AC3E}">
        <p14:creationId xmlns="" xmlns:p14="http://schemas.microsoft.com/office/powerpoint/2010/main" val="15019773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5.1.Khai </a:t>
            </a:r>
            <a:r>
              <a:rPr lang="en-US" sz="2800" b="0" dirty="0" err="1" smtClean="0">
                <a:solidFill>
                  <a:schemeClr val="bg1"/>
                </a:solidFill>
                <a:latin typeface="Microsoft Sans Serif" pitchFamily="34" charset="0"/>
                <a:cs typeface="Microsoft Sans Serif" pitchFamily="34" charset="0"/>
              </a:rPr>
              <a:t>báo</a:t>
            </a:r>
            <a:r>
              <a:rPr lang="en-US" sz="2800" b="0" dirty="0" smtClean="0">
                <a:solidFill>
                  <a:schemeClr val="bg1"/>
                </a:solidFill>
                <a:latin typeface="Microsoft Sans Serif" pitchFamily="34" charset="0"/>
                <a:cs typeface="Microsoft Sans Serif" pitchFamily="34" charset="0"/>
              </a:rPr>
              <a:t> </a:t>
            </a:r>
            <a:r>
              <a:rPr lang="en-US" sz="2800" b="0" err="1" smtClean="0">
                <a:solidFill>
                  <a:schemeClr val="bg1"/>
                </a:solidFill>
                <a:latin typeface="Microsoft Sans Serif" pitchFamily="34" charset="0"/>
                <a:cs typeface="Microsoft Sans Serif" pitchFamily="34" charset="0"/>
              </a:rPr>
              <a:t>tham</a:t>
            </a:r>
            <a:r>
              <a:rPr lang="en-US" sz="2800" b="0" smtClean="0">
                <a:solidFill>
                  <a:schemeClr val="bg1"/>
                </a:solidFill>
                <a:latin typeface="Microsoft Sans Serif" pitchFamily="34" charset="0"/>
                <a:cs typeface="Microsoft Sans Serif" pitchFamily="34" charset="0"/>
              </a:rPr>
              <a:t> số</a:t>
            </a:r>
            <a:endParaRPr lang="en-US" sz="2800" b="0" dirty="0" smtClean="0">
              <a:solidFill>
                <a:schemeClr val="bg1"/>
              </a:solidFill>
              <a:latin typeface="Microsoft Sans Serif" pitchFamily="34" charset="0"/>
              <a:cs typeface="Microsoft Sans Serif" pitchFamily="34" charset="0"/>
            </a:endParaRPr>
          </a:p>
        </p:txBody>
      </p:sp>
      <p:pic>
        <p:nvPicPr>
          <p:cNvPr id="7" name="Picture 6"/>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143000" y="1722437"/>
            <a:ext cx="6934200" cy="3992563"/>
          </a:xfrm>
          <a:prstGeom prst="rect">
            <a:avLst/>
          </a:prstGeom>
          <a:noFill/>
          <a:ln>
            <a:solidFill>
              <a:schemeClr val="accent1"/>
            </a:solidFill>
          </a:ln>
        </p:spPr>
      </p:pic>
    </p:spTree>
    <p:extLst>
      <p:ext uri="{BB962C8B-B14F-4D97-AF65-F5344CB8AC3E}">
        <p14:creationId xmlns="" xmlns:p14="http://schemas.microsoft.com/office/powerpoint/2010/main" val="150197734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5.2.Danh mục tính chất thuế</a:t>
            </a:r>
          </a:p>
        </p:txBody>
      </p:sp>
      <p:pic>
        <p:nvPicPr>
          <p:cNvPr id="5" name="Picture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914400" y="1676400"/>
            <a:ext cx="3581400" cy="4401820"/>
          </a:xfrm>
          <a:prstGeom prst="rect">
            <a:avLst/>
          </a:prstGeom>
          <a:noFill/>
          <a:ln>
            <a:solidFill>
              <a:schemeClr val="accent1"/>
            </a:solidFill>
          </a:ln>
        </p:spPr>
      </p:pic>
      <p:pic>
        <p:nvPicPr>
          <p:cNvPr id="7" name="Picture 6"/>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72000" y="2438400"/>
            <a:ext cx="4038600" cy="3657600"/>
          </a:xfrm>
          <a:prstGeom prst="rect">
            <a:avLst/>
          </a:prstGeom>
          <a:noFill/>
          <a:ln>
            <a:solidFill>
              <a:schemeClr val="accent1"/>
            </a:solidFill>
          </a:ln>
        </p:spPr>
      </p:pic>
    </p:spTree>
    <p:extLst>
      <p:ext uri="{BB962C8B-B14F-4D97-AF65-F5344CB8AC3E}">
        <p14:creationId xmlns="" xmlns:p14="http://schemas.microsoft.com/office/powerpoint/2010/main" val="15019773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5</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Khai</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tham</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số</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và</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danh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mục</a:t>
            </a:r>
            <a:endParaRPr lang="en-US" dirty="0"/>
          </a:p>
        </p:txBody>
      </p:sp>
      <p:sp>
        <p:nvSpPr>
          <p:cNvPr id="3" name="TextBox 2"/>
          <p:cNvSpPr txBox="1"/>
          <p:nvPr/>
        </p:nvSpPr>
        <p:spPr>
          <a:xfrm>
            <a:off x="304800" y="1143000"/>
            <a:ext cx="7467600" cy="523220"/>
          </a:xfrm>
          <a:prstGeom prst="rect">
            <a:avLst/>
          </a:prstGeom>
          <a:noFill/>
        </p:spPr>
        <p:txBody>
          <a:bodyPr wrap="square" rtlCol="0">
            <a:spAutoFit/>
          </a:bodyPr>
          <a:lstStyle/>
          <a:p>
            <a:pPr marL="457200" indent="-457200">
              <a:spcBef>
                <a:spcPts val="1200"/>
              </a:spcBef>
            </a:pPr>
            <a:r>
              <a:rPr lang="en-US" sz="2800" b="0" smtClean="0">
                <a:solidFill>
                  <a:schemeClr val="bg1"/>
                </a:solidFill>
                <a:latin typeface="Microsoft Sans Serif" pitchFamily="34" charset="0"/>
                <a:cs typeface="Microsoft Sans Serif" pitchFamily="34" charset="0"/>
              </a:rPr>
              <a:t>5.3.Danh mục thuế suất thuế GTGT</a:t>
            </a:r>
          </a:p>
        </p:txBody>
      </p:sp>
      <p:pic>
        <p:nvPicPr>
          <p:cNvPr id="6" name="Picture 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762000" y="1838325"/>
            <a:ext cx="3733800" cy="4257675"/>
          </a:xfrm>
          <a:prstGeom prst="rect">
            <a:avLst/>
          </a:prstGeom>
          <a:noFill/>
          <a:ln>
            <a:solidFill>
              <a:schemeClr val="accent1"/>
            </a:solidFill>
          </a:ln>
        </p:spPr>
      </p:pic>
      <p:pic>
        <p:nvPicPr>
          <p:cNvPr id="8" name="Picture 7"/>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724400" y="2743200"/>
            <a:ext cx="3962400" cy="3352800"/>
          </a:xfrm>
          <a:prstGeom prst="rect">
            <a:avLst/>
          </a:prstGeom>
          <a:noFill/>
          <a:ln>
            <a:solidFill>
              <a:schemeClr val="accent1"/>
            </a:solidFill>
          </a:ln>
        </p:spPr>
      </p:pic>
    </p:spTree>
    <p:extLst>
      <p:ext uri="{BB962C8B-B14F-4D97-AF65-F5344CB8AC3E}">
        <p14:creationId xmlns="" xmlns:p14="http://schemas.microsoft.com/office/powerpoint/2010/main" val="15019773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từ</a:t>
            </a:r>
            <a:endParaRPr lang="en-US" sz="1800" dirty="0"/>
          </a:p>
        </p:txBody>
      </p:sp>
      <p:sp>
        <p:nvSpPr>
          <p:cNvPr id="5" name="Title 1"/>
          <p:cNvSpPr txBox="1">
            <a:spLocks/>
          </p:cNvSpPr>
          <p:nvPr/>
        </p:nvSpPr>
        <p:spPr bwMode="auto">
          <a:xfrm>
            <a:off x="381000" y="990600"/>
            <a:ext cx="8382000" cy="11079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Các chứng từ liên quan thuế đầu ra</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Các chứng từ liên quan thuế đầu vào</a:t>
            </a:r>
            <a:endParaRPr lang="en-US" sz="2800" b="0" dirty="0">
              <a:solidFill>
                <a:srgbClr val="002060"/>
              </a:solidFill>
              <a:effectLst/>
              <a:latin typeface="Microsoft Sans Serif" pitchFamily="34" charset="0"/>
              <a:cs typeface="Microsoft Sans Serif" pitchFamily="34" charset="0"/>
            </a:endParaRPr>
          </a:p>
        </p:txBody>
      </p:sp>
    </p:spTree>
    <p:extLst>
      <p:ext uri="{BB962C8B-B14F-4D97-AF65-F5344CB8AC3E}">
        <p14:creationId xmlns="" xmlns:p14="http://schemas.microsoft.com/office/powerpoint/2010/main" val="122813097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từ</a:t>
            </a:r>
            <a:endParaRPr lang="en-US" sz="1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dirty="0" smtClean="0">
                <a:solidFill>
                  <a:srgbClr val="002060"/>
                </a:solidFill>
                <a:effectLst/>
                <a:latin typeface="Arial" pitchFamily="34" charset="0"/>
                <a:cs typeface="Arial" pitchFamily="34" charset="0"/>
              </a:rPr>
              <a:t>6</a:t>
            </a:r>
            <a:r>
              <a:rPr lang="en-US" sz="2400" smtClean="0">
                <a:solidFill>
                  <a:srgbClr val="002060"/>
                </a:solidFill>
                <a:effectLst/>
                <a:latin typeface="Arial" pitchFamily="34" charset="0"/>
                <a:cs typeface="Arial" pitchFamily="34" charset="0"/>
              </a:rPr>
              <a:t>.1. Chứng từ đầu ra - Hoá đơn bán hàng (kiêm PX kho)</a:t>
            </a:r>
            <a:endParaRPr lang="en-US" sz="2400" dirty="0">
              <a:solidFill>
                <a:srgbClr val="002060"/>
              </a:solidFill>
              <a:effectLst/>
              <a:latin typeface="Arial" pitchFamily="34" charset="0"/>
              <a:cs typeface="Arial" pitchFamily="34" charset="0"/>
            </a:endParaRPr>
          </a:p>
        </p:txBody>
      </p:sp>
      <p:pic>
        <p:nvPicPr>
          <p:cNvPr id="7" name="Picture 6"/>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371600" y="1538287"/>
            <a:ext cx="6172200" cy="4329113"/>
          </a:xfrm>
          <a:prstGeom prst="rect">
            <a:avLst/>
          </a:prstGeom>
          <a:noFill/>
          <a:ln>
            <a:solidFill>
              <a:schemeClr val="accent1"/>
            </a:solidFill>
          </a:ln>
        </p:spPr>
      </p:pic>
    </p:spTree>
    <p:extLst>
      <p:ext uri="{BB962C8B-B14F-4D97-AF65-F5344CB8AC3E}">
        <p14:creationId xmlns="" xmlns:p14="http://schemas.microsoft.com/office/powerpoint/2010/main" val="297678685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từ</a:t>
            </a:r>
            <a:endParaRPr lang="en-US" sz="1800" dirty="0"/>
          </a:p>
        </p:txBody>
      </p:sp>
      <p:sp>
        <p:nvSpPr>
          <p:cNvPr id="5" name="Title 1"/>
          <p:cNvSpPr txBox="1">
            <a:spLocks/>
          </p:cNvSpPr>
          <p:nvPr/>
        </p:nvSpPr>
        <p:spPr bwMode="auto">
          <a:xfrm>
            <a:off x="152400" y="990600"/>
            <a:ext cx="8382000" cy="7571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6.2. Chứng từ đầu vào - Hoá đơn mua hàng trong nước (kiêm phiếu nhập)</a:t>
            </a:r>
            <a:endParaRPr lang="en-US" sz="2400" dirty="0">
              <a:solidFill>
                <a:srgbClr val="002060"/>
              </a:solidFill>
              <a:effectLst/>
              <a:latin typeface="Arial" pitchFamily="34" charset="0"/>
              <a:cs typeface="Arial" pitchFamily="34" charset="0"/>
            </a:endParaRPr>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524000" y="1804987"/>
            <a:ext cx="6172200" cy="4367213"/>
          </a:xfrm>
          <a:prstGeom prst="rect">
            <a:avLst/>
          </a:prstGeom>
          <a:noFill/>
          <a:ln>
            <a:solidFill>
              <a:schemeClr val="accent1"/>
            </a:solidFill>
          </a:ln>
        </p:spPr>
      </p:pic>
    </p:spTree>
    <p:extLst>
      <p:ext uri="{BB962C8B-B14F-4D97-AF65-F5344CB8AC3E}">
        <p14:creationId xmlns="" xmlns:p14="http://schemas.microsoft.com/office/powerpoint/2010/main" val="297678685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6</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Cập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nhật</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chứng</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từ</a:t>
            </a:r>
            <a:endParaRPr lang="en-US" sz="1800" dirty="0"/>
          </a:p>
        </p:txBody>
      </p:sp>
      <p:sp>
        <p:nvSpPr>
          <p:cNvPr id="5" name="Title 1"/>
          <p:cNvSpPr txBox="1">
            <a:spLocks/>
          </p:cNvSpPr>
          <p:nvPr/>
        </p:nvSpPr>
        <p:spPr bwMode="auto">
          <a:xfrm>
            <a:off x="152400" y="990600"/>
            <a:ext cx="8382000" cy="4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400" smtClean="0">
                <a:solidFill>
                  <a:srgbClr val="002060"/>
                </a:solidFill>
                <a:effectLst/>
                <a:latin typeface="Arial" pitchFamily="34" charset="0"/>
                <a:cs typeface="Arial" pitchFamily="34" charset="0"/>
              </a:rPr>
              <a:t>6.2. Chứng từ đầu vào - Phiếu chi tiền</a:t>
            </a:r>
            <a:endParaRPr lang="en-US" sz="2400" dirty="0">
              <a:solidFill>
                <a:srgbClr val="002060"/>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219200" y="1438274"/>
            <a:ext cx="6705599" cy="4505325"/>
          </a:xfrm>
          <a:prstGeom prst="rect">
            <a:avLst/>
          </a:prstGeom>
          <a:noFill/>
          <a:ln w="9525">
            <a:solidFill>
              <a:schemeClr val="accent1"/>
            </a:solidFill>
            <a:miter lim="800000"/>
            <a:headEnd/>
            <a:tailEnd/>
          </a:ln>
        </p:spPr>
      </p:pic>
    </p:spTree>
    <p:extLst>
      <p:ext uri="{BB962C8B-B14F-4D97-AF65-F5344CB8AC3E}">
        <p14:creationId xmlns="" xmlns:p14="http://schemas.microsoft.com/office/powerpoint/2010/main" val="297678685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cáo</a:t>
            </a:r>
            <a:endParaRPr lang="en-US" sz="1800" dirty="0"/>
          </a:p>
        </p:txBody>
      </p:sp>
      <p:sp>
        <p:nvSpPr>
          <p:cNvPr id="6" name="Title 1"/>
          <p:cNvSpPr txBox="1">
            <a:spLocks/>
          </p:cNvSpPr>
          <p:nvPr/>
        </p:nvSpPr>
        <p:spPr bwMode="auto">
          <a:xfrm>
            <a:off x="381000" y="990600"/>
            <a:ext cx="8458200"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Bảng kê hoá đơn chứng từ hàng hoá, DV bán ra</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Bảng kê hoá đơn chứng từ hàng hoá,  DV mua vào</a:t>
            </a:r>
          </a:p>
          <a:p>
            <a:pPr marL="514350" indent="-514350">
              <a:lnSpc>
                <a:spcPct val="100000"/>
              </a:lnSpc>
              <a:spcBef>
                <a:spcPts val="1200"/>
              </a:spcBef>
              <a:buAutoNum type="arabicPeriod"/>
              <a:defRPr/>
            </a:pPr>
            <a:r>
              <a:rPr lang="en-US" sz="2800" b="0" smtClean="0">
                <a:solidFill>
                  <a:srgbClr val="002060"/>
                </a:solidFill>
                <a:effectLst/>
                <a:latin typeface="Microsoft Sans Serif" pitchFamily="34" charset="0"/>
                <a:cs typeface="Microsoft Sans Serif" pitchFamily="34" charset="0"/>
              </a:rPr>
              <a:t>Tờ khai thuế GTGT</a:t>
            </a:r>
            <a:endParaRPr lang="en-US" sz="2800" b="0" dirty="0" smtClean="0">
              <a:solidFill>
                <a:srgbClr val="002060"/>
              </a:solidFill>
              <a:effectLst/>
              <a:latin typeface="Microsoft Sans Serif" pitchFamily="34" charset="0"/>
              <a:cs typeface="Microsoft Sans Serif" pitchFamily="34" charset="0"/>
            </a:endParaRPr>
          </a:p>
        </p:txBody>
      </p:sp>
    </p:spTree>
    <p:extLst>
      <p:ext uri="{BB962C8B-B14F-4D97-AF65-F5344CB8AC3E}">
        <p14:creationId xmlns="" xmlns:p14="http://schemas.microsoft.com/office/powerpoint/2010/main" val="2853163509"/>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cáo</a:t>
            </a:r>
            <a:endParaRPr lang="en-US" sz="1800" dirty="0"/>
          </a:p>
        </p:txBody>
      </p:sp>
      <p:sp>
        <p:nvSpPr>
          <p:cNvPr id="6" name="Title 1"/>
          <p:cNvSpPr txBox="1">
            <a:spLocks/>
          </p:cNvSpPr>
          <p:nvPr/>
        </p:nvSpPr>
        <p:spPr bwMode="auto">
          <a:xfrm>
            <a:off x="381000" y="990600"/>
            <a:ext cx="8382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defRPr/>
            </a:pPr>
            <a:r>
              <a:rPr lang="en-US" sz="2400" b="0" smtClean="0">
                <a:solidFill>
                  <a:srgbClr val="002060"/>
                </a:solidFill>
                <a:effectLst/>
                <a:latin typeface="Microsoft Sans Serif" pitchFamily="34" charset="0"/>
                <a:cs typeface="Microsoft Sans Serif" pitchFamily="34" charset="0"/>
              </a:rPr>
              <a:t>7.1. Bảng kê hoá đơn chứng từ hàng hoá, DV bán ra</a:t>
            </a:r>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828800" y="1619250"/>
            <a:ext cx="5486400" cy="3619500"/>
          </a:xfrm>
          <a:prstGeom prst="rect">
            <a:avLst/>
          </a:prstGeom>
          <a:noFill/>
          <a:ln>
            <a:solidFill>
              <a:schemeClr val="accent1"/>
            </a:solidFill>
          </a:ln>
        </p:spPr>
      </p:pic>
    </p:spTree>
    <p:extLst>
      <p:ext uri="{BB962C8B-B14F-4D97-AF65-F5344CB8AC3E}">
        <p14:creationId xmlns="" xmlns:p14="http://schemas.microsoft.com/office/powerpoint/2010/main" val="28531635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8915400" cy="590931"/>
          </a:xfr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style>
          <a:lnRef idx="1">
            <a:schemeClr val="accent1"/>
          </a:lnRef>
          <a:fillRef idx="3">
            <a:schemeClr val="accent1"/>
          </a:fillRef>
          <a:effectRef idx="2">
            <a:schemeClr val="accent1"/>
          </a:effectRef>
          <a:fontRef idx="minor">
            <a:schemeClr val="lt1"/>
          </a:fontRef>
        </p:style>
        <p:txBody>
          <a:bodyPr/>
          <a:lstStyle/>
          <a:p>
            <a:pPr>
              <a:defRPr/>
            </a:pPr>
            <a:r>
              <a:rPr lang="en-US" sz="3600"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Nội</a:t>
            </a:r>
            <a:r>
              <a:rPr lang="en-US" sz="3600"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dung</a:t>
            </a:r>
          </a:p>
        </p:txBody>
      </p:sp>
      <p:sp>
        <p:nvSpPr>
          <p:cNvPr id="2" name="Rectangle 1"/>
          <p:cNvSpPr/>
          <p:nvPr/>
        </p:nvSpPr>
        <p:spPr>
          <a:xfrm>
            <a:off x="533400" y="1143000"/>
            <a:ext cx="8001000" cy="2523768"/>
          </a:xfrm>
          <a:prstGeom prst="rect">
            <a:avLst/>
          </a:prstGeom>
        </p:spPr>
        <p:txBody>
          <a:bodyPr wrap="square">
            <a:spAutoFit/>
          </a:bodyPr>
          <a:lstStyle/>
          <a:p>
            <a:pPr marL="342900" lvl="0" indent="-548640">
              <a:spcBef>
                <a:spcPts val="1200"/>
              </a:spcBef>
              <a:buFont typeface="+mj-lt"/>
              <a:buAutoNum type="arabicPeriod"/>
            </a:pPr>
            <a:r>
              <a:rPr lang="vi-VN" sz="3200" dirty="0">
                <a:solidFill>
                  <a:srgbClr val="002060"/>
                </a:solidFill>
                <a:latin typeface="Microsoft Sans Serif" pitchFamily="34" charset="0"/>
                <a:cs typeface="Microsoft Sans Serif" pitchFamily="34" charset="0"/>
              </a:rPr>
              <a:t>Sơ đồ hạch </a:t>
            </a:r>
            <a:r>
              <a:rPr lang="vi-VN" sz="3200" dirty="0" smtClean="0">
                <a:solidFill>
                  <a:srgbClr val="002060"/>
                </a:solidFill>
                <a:latin typeface="Microsoft Sans Serif" pitchFamily="34" charset="0"/>
                <a:cs typeface="Microsoft Sans Serif" pitchFamily="34" charset="0"/>
              </a:rPr>
              <a:t>toán.</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en-US" sz="3200" dirty="0" err="1" smtClean="0">
                <a:solidFill>
                  <a:srgbClr val="002060"/>
                </a:solidFill>
                <a:latin typeface="Microsoft Sans Serif" pitchFamily="34" charset="0"/>
                <a:cs typeface="Microsoft Sans Serif" pitchFamily="34" charset="0"/>
              </a:rPr>
              <a:t>Quy</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trình</a:t>
            </a:r>
            <a:r>
              <a:rPr lang="en-US" sz="3200" dirty="0" smtClean="0">
                <a:solidFill>
                  <a:srgbClr val="002060"/>
                </a:solidFill>
                <a:latin typeface="Microsoft Sans Serif" pitchFamily="34" charset="0"/>
                <a:cs typeface="Microsoft Sans Serif" pitchFamily="34" charset="0"/>
              </a:rPr>
              <a:t> </a:t>
            </a:r>
            <a:r>
              <a:rPr lang="en-US" sz="3200" dirty="0" err="1" smtClean="0">
                <a:solidFill>
                  <a:srgbClr val="002060"/>
                </a:solidFill>
                <a:latin typeface="Microsoft Sans Serif" pitchFamily="34" charset="0"/>
                <a:cs typeface="Microsoft Sans Serif" pitchFamily="34" charset="0"/>
              </a:rPr>
              <a:t>n.vụ</a:t>
            </a:r>
            <a:r>
              <a:rPr lang="en-US" sz="3200" dirty="0" smtClean="0">
                <a:solidFill>
                  <a:srgbClr val="002060"/>
                </a:solidFill>
                <a:latin typeface="Microsoft Sans Serif" pitchFamily="34" charset="0"/>
                <a:cs typeface="Microsoft Sans Serif" pitchFamily="34" charset="0"/>
              </a:rPr>
              <a:t>, c</a:t>
            </a:r>
            <a:r>
              <a:rPr lang="vi-VN" sz="3200" dirty="0" smtClean="0">
                <a:solidFill>
                  <a:srgbClr val="002060"/>
                </a:solidFill>
                <a:latin typeface="Microsoft Sans Serif" pitchFamily="34" charset="0"/>
                <a:cs typeface="Microsoft Sans Serif" pitchFamily="34" charset="0"/>
              </a:rPr>
              <a:t>ác </a:t>
            </a:r>
            <a:r>
              <a:rPr lang="vi-VN" sz="3200" dirty="0">
                <a:solidFill>
                  <a:srgbClr val="002060"/>
                </a:solidFill>
                <a:latin typeface="Microsoft Sans Serif" pitchFamily="34" charset="0"/>
                <a:cs typeface="Microsoft Sans Serif" pitchFamily="34" charset="0"/>
              </a:rPr>
              <a:t>mẫu </a:t>
            </a:r>
            <a:r>
              <a:rPr lang="vi-VN" sz="3200" dirty="0" smtClean="0">
                <a:solidFill>
                  <a:srgbClr val="002060"/>
                </a:solidFill>
                <a:latin typeface="Microsoft Sans Serif" pitchFamily="34" charset="0"/>
                <a:cs typeface="Microsoft Sans Serif" pitchFamily="34" charset="0"/>
              </a:rPr>
              <a:t>c</a:t>
            </a:r>
            <a:r>
              <a:rPr lang="en-US" sz="3200" dirty="0" smtClean="0">
                <a:solidFill>
                  <a:srgbClr val="002060"/>
                </a:solidFill>
                <a:latin typeface="Microsoft Sans Serif" pitchFamily="34" charset="0"/>
                <a:cs typeface="Microsoft Sans Serif" pitchFamily="34" charset="0"/>
              </a:rPr>
              <a:t>.</a:t>
            </a:r>
            <a:r>
              <a:rPr lang="en-US" sz="3200" dirty="0" err="1" smtClean="0">
                <a:solidFill>
                  <a:srgbClr val="002060"/>
                </a:solidFill>
                <a:latin typeface="Microsoft Sans Serif" pitchFamily="34" charset="0"/>
                <a:cs typeface="Microsoft Sans Serif" pitchFamily="34" charset="0"/>
              </a:rPr>
              <a:t>từ</a:t>
            </a:r>
            <a:r>
              <a:rPr lang="vi-VN" sz="3200" dirty="0" smtClean="0">
                <a:solidFill>
                  <a:srgbClr val="002060"/>
                </a:solidFill>
                <a:latin typeface="Microsoft Sans Serif" pitchFamily="34" charset="0"/>
                <a:cs typeface="Microsoft Sans Serif" pitchFamily="34" charset="0"/>
              </a:rPr>
              <a:t>, </a:t>
            </a:r>
            <a:r>
              <a:rPr lang="en-US" sz="3200" dirty="0" smtClean="0">
                <a:solidFill>
                  <a:srgbClr val="002060"/>
                </a:solidFill>
                <a:latin typeface="Microsoft Sans Serif" pitchFamily="34" charset="0"/>
                <a:cs typeface="Microsoft Sans Serif" pitchFamily="34" charset="0"/>
              </a:rPr>
              <a:t>b/c.</a:t>
            </a: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Quy </a:t>
            </a:r>
            <a:r>
              <a:rPr lang="vi-VN" sz="3200" dirty="0">
                <a:solidFill>
                  <a:srgbClr val="002060"/>
                </a:solidFill>
                <a:latin typeface="Microsoft Sans Serif" pitchFamily="34" charset="0"/>
                <a:cs typeface="Microsoft Sans Serif" pitchFamily="34" charset="0"/>
              </a:rPr>
              <a:t>trình thực hiện trên phần </a:t>
            </a:r>
            <a:r>
              <a:rPr lang="vi-VN" sz="3200" dirty="0" smtClean="0">
                <a:solidFill>
                  <a:srgbClr val="002060"/>
                </a:solidFill>
                <a:latin typeface="Microsoft Sans Serif" pitchFamily="34" charset="0"/>
                <a:cs typeface="Microsoft Sans Serif" pitchFamily="34" charset="0"/>
              </a:rPr>
              <a:t>mềm.</a:t>
            </a:r>
            <a:endParaRPr lang="en-US" sz="3200" dirty="0" smtClean="0">
              <a:solidFill>
                <a:srgbClr val="002060"/>
              </a:solidFill>
              <a:latin typeface="Microsoft Sans Serif" pitchFamily="34" charset="0"/>
              <a:cs typeface="Microsoft Sans Serif" pitchFamily="34" charset="0"/>
            </a:endParaRPr>
          </a:p>
          <a:p>
            <a:pPr marL="342900" lvl="0" indent="-548640">
              <a:spcBef>
                <a:spcPts val="1200"/>
              </a:spcBef>
              <a:buFont typeface="+mj-lt"/>
              <a:buAutoNum type="arabicPeriod"/>
            </a:pPr>
            <a:r>
              <a:rPr lang="vi-VN" sz="3200" dirty="0" smtClean="0">
                <a:solidFill>
                  <a:srgbClr val="002060"/>
                </a:solidFill>
                <a:latin typeface="Microsoft Sans Serif" pitchFamily="34" charset="0"/>
                <a:cs typeface="Microsoft Sans Serif" pitchFamily="34" charset="0"/>
              </a:rPr>
              <a:t>Kỹ </a:t>
            </a:r>
            <a:r>
              <a:rPr lang="vi-VN" sz="3200" dirty="0">
                <a:solidFill>
                  <a:srgbClr val="002060"/>
                </a:solidFill>
                <a:latin typeface="Microsoft Sans Serif" pitchFamily="34" charset="0"/>
                <a:cs typeface="Microsoft Sans Serif" pitchFamily="34" charset="0"/>
              </a:rPr>
              <a:t>năng </a:t>
            </a:r>
            <a:r>
              <a:rPr lang="vi-VN" sz="3200" dirty="0" smtClean="0">
                <a:solidFill>
                  <a:srgbClr val="002060"/>
                </a:solidFill>
                <a:latin typeface="Microsoft Sans Serif" pitchFamily="34" charset="0"/>
                <a:cs typeface="Microsoft Sans Serif" pitchFamily="34" charset="0"/>
              </a:rPr>
              <a:t>thực </a:t>
            </a:r>
            <a:r>
              <a:rPr lang="vi-VN" sz="3200" dirty="0">
                <a:solidFill>
                  <a:srgbClr val="002060"/>
                </a:solidFill>
                <a:latin typeface="Microsoft Sans Serif" pitchFamily="34" charset="0"/>
                <a:cs typeface="Microsoft Sans Serif" pitchFamily="34" charset="0"/>
              </a:rPr>
              <a:t>hành trên phần </a:t>
            </a:r>
            <a:r>
              <a:rPr lang="vi-VN" sz="3200" dirty="0" smtClean="0">
                <a:solidFill>
                  <a:srgbClr val="002060"/>
                </a:solidFill>
                <a:latin typeface="Microsoft Sans Serif" pitchFamily="34" charset="0"/>
                <a:cs typeface="Microsoft Sans Serif" pitchFamily="34" charset="0"/>
              </a:rPr>
              <a:t>mềm</a:t>
            </a:r>
            <a:r>
              <a:rPr lang="en-US" sz="3200" dirty="0" smtClean="0">
                <a:solidFill>
                  <a:srgbClr val="002060"/>
                </a:solidFill>
                <a:latin typeface="Microsoft Sans Serif" pitchFamily="34" charset="0"/>
                <a:cs typeface="Microsoft Sans Serif" pitchFamily="34" charset="0"/>
              </a:rPr>
              <a:t>.</a:t>
            </a:r>
            <a:endParaRPr lang="en-US" sz="3200" dirty="0">
              <a:solidFill>
                <a:srgbClr val="002060"/>
              </a:solidFill>
              <a:latin typeface="Microsoft Sans Serif" pitchFamily="34" charset="0"/>
              <a:cs typeface="Microsoft Sans Serif"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cáo</a:t>
            </a:r>
            <a:endParaRPr lang="en-US" sz="1800" dirty="0"/>
          </a:p>
        </p:txBody>
      </p:sp>
      <p:sp>
        <p:nvSpPr>
          <p:cNvPr id="6" name="Title 1"/>
          <p:cNvSpPr txBox="1">
            <a:spLocks/>
          </p:cNvSpPr>
          <p:nvPr/>
        </p:nvSpPr>
        <p:spPr bwMode="auto">
          <a:xfrm>
            <a:off x="381000" y="990600"/>
            <a:ext cx="8382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defRPr/>
            </a:pPr>
            <a:r>
              <a:rPr lang="en-US" sz="2400" b="0" smtClean="0">
                <a:solidFill>
                  <a:srgbClr val="002060"/>
                </a:solidFill>
                <a:effectLst/>
                <a:latin typeface="Microsoft Sans Serif" pitchFamily="34" charset="0"/>
                <a:cs typeface="Microsoft Sans Serif" pitchFamily="34" charset="0"/>
              </a:rPr>
              <a:t>7.2. Bảng kê hoá đơn chứng từ hàng hoá, DV mua vào</a:t>
            </a:r>
          </a:p>
        </p:txBody>
      </p:sp>
      <p:pic>
        <p:nvPicPr>
          <p:cNvPr id="5" name="Picture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828800" y="1571625"/>
            <a:ext cx="5505450" cy="4295775"/>
          </a:xfrm>
          <a:prstGeom prst="rect">
            <a:avLst/>
          </a:prstGeom>
          <a:noFill/>
          <a:ln>
            <a:solidFill>
              <a:schemeClr val="accent1"/>
            </a:solidFill>
          </a:ln>
        </p:spPr>
      </p:pic>
    </p:spTree>
    <p:extLst>
      <p:ext uri="{BB962C8B-B14F-4D97-AF65-F5344CB8AC3E}">
        <p14:creationId xmlns="" xmlns:p14="http://schemas.microsoft.com/office/powerpoint/2010/main" val="285316350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7</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Lên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báo</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cáo</a:t>
            </a:r>
            <a:endParaRPr lang="en-US" sz="1800" dirty="0"/>
          </a:p>
        </p:txBody>
      </p:sp>
      <p:sp>
        <p:nvSpPr>
          <p:cNvPr id="6" name="Title 1"/>
          <p:cNvSpPr txBox="1">
            <a:spLocks/>
          </p:cNvSpPr>
          <p:nvPr/>
        </p:nvSpPr>
        <p:spPr bwMode="auto">
          <a:xfrm>
            <a:off x="381000" y="990600"/>
            <a:ext cx="8382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514350" indent="-514350">
              <a:lnSpc>
                <a:spcPct val="100000"/>
              </a:lnSpc>
              <a:spcBef>
                <a:spcPts val="1200"/>
              </a:spcBef>
              <a:defRPr/>
            </a:pPr>
            <a:r>
              <a:rPr lang="en-US" sz="2400" b="0" smtClean="0">
                <a:solidFill>
                  <a:srgbClr val="002060"/>
                </a:solidFill>
                <a:effectLst/>
                <a:latin typeface="Microsoft Sans Serif" pitchFamily="34" charset="0"/>
                <a:cs typeface="Microsoft Sans Serif" pitchFamily="34" charset="0"/>
              </a:rPr>
              <a:t>7.3. Tờ khai thuế GTGT</a:t>
            </a:r>
          </a:p>
        </p:txBody>
      </p:sp>
      <p:pic>
        <p:nvPicPr>
          <p:cNvPr id="7" name="Picture 6"/>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2133600"/>
            <a:ext cx="5867400" cy="2667000"/>
          </a:xfrm>
          <a:prstGeom prst="rect">
            <a:avLst/>
          </a:prstGeom>
          <a:noFill/>
          <a:ln>
            <a:solidFill>
              <a:schemeClr val="accent1"/>
            </a:solidFill>
          </a:ln>
        </p:spPr>
      </p:pic>
    </p:spTree>
    <p:extLst>
      <p:ext uri="{BB962C8B-B14F-4D97-AF65-F5344CB8AC3E}">
        <p14:creationId xmlns="" xmlns:p14="http://schemas.microsoft.com/office/powerpoint/2010/main" val="28531635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2316163"/>
            <a:ext cx="8077200" cy="585787"/>
          </a:xfrm>
        </p:spPr>
        <p:txBody>
          <a:bodyPr/>
          <a:lstStyle/>
          <a:p>
            <a:pPr algn="ct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Xin</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cám</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ơn đã lắng nghe bài giảng!</a:t>
            </a:r>
            <a:endPar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224506446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Sơ</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đồ</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hạch</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6" name="Title 1"/>
          <p:cNvSpPr txBox="1">
            <a:spLocks/>
          </p:cNvSpPr>
          <p:nvPr/>
        </p:nvSpPr>
        <p:spPr bwMode="auto">
          <a:xfrm>
            <a:off x="152400" y="990600"/>
            <a:ext cx="8382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000" dirty="0" smtClean="0">
                <a:solidFill>
                  <a:srgbClr val="002060"/>
                </a:solidFill>
                <a:effectLst/>
                <a:latin typeface="Arial" pitchFamily="34" charset="0"/>
                <a:cs typeface="Arial" pitchFamily="34" charset="0"/>
              </a:rPr>
              <a:t>1.1. </a:t>
            </a:r>
            <a:r>
              <a:rPr lang="en-US" sz="2000" dirty="0" err="1" smtClean="0">
                <a:solidFill>
                  <a:srgbClr val="002060"/>
                </a:solidFill>
                <a:effectLst/>
                <a:latin typeface="Arial" pitchFamily="34" charset="0"/>
                <a:cs typeface="Arial" pitchFamily="34" charset="0"/>
              </a:rPr>
              <a:t>Sơ</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đồ</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hạch</a:t>
            </a:r>
            <a:r>
              <a:rPr lang="en-US" sz="2000" dirty="0" smtClean="0">
                <a:solidFill>
                  <a:srgbClr val="002060"/>
                </a:solidFill>
                <a:effectLst/>
                <a:latin typeface="Arial" pitchFamily="34" charset="0"/>
                <a:cs typeface="Arial" pitchFamily="34" charset="0"/>
              </a:rPr>
              <a:t> </a:t>
            </a:r>
            <a:r>
              <a:rPr lang="en-US" sz="2000" err="1" smtClean="0">
                <a:solidFill>
                  <a:srgbClr val="002060"/>
                </a:solidFill>
                <a:effectLst/>
                <a:latin typeface="Arial" pitchFamily="34" charset="0"/>
                <a:cs typeface="Arial" pitchFamily="34" charset="0"/>
              </a:rPr>
              <a:t>toán</a:t>
            </a:r>
            <a:r>
              <a:rPr lang="en-US" sz="2000" smtClean="0">
                <a:solidFill>
                  <a:srgbClr val="002060"/>
                </a:solidFill>
                <a:effectLst/>
                <a:latin typeface="Arial" pitchFamily="34" charset="0"/>
                <a:cs typeface="Arial" pitchFamily="34" charset="0"/>
              </a:rPr>
              <a:t> thuế GTGT đầu vào theo PP khấu trừ</a:t>
            </a:r>
            <a:endParaRPr lang="en-US" sz="2000" dirty="0">
              <a:solidFill>
                <a:srgbClr val="002060"/>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7"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8"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1.pn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1066800" y="1828800"/>
            <a:ext cx="6553200" cy="3733799"/>
          </a:xfrm>
          <a:prstGeom prst="rect">
            <a:avLst/>
          </a:prstGeom>
          <a:ln>
            <a:solidFill>
              <a:schemeClr val="accent1"/>
            </a:solidFill>
          </a:ln>
        </p:spPr>
      </p:pic>
    </p:spTree>
    <p:extLst>
      <p:ext uri="{BB962C8B-B14F-4D97-AF65-F5344CB8AC3E}">
        <p14:creationId xmlns="" xmlns:p14="http://schemas.microsoft.com/office/powerpoint/2010/main" val="129910484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1.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Sơ</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đồ</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hạch</a:t>
            </a:r>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toán</a:t>
            </a:r>
            <a:r>
              <a:rPr lang="en-US"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6" name="Title 1"/>
          <p:cNvSpPr txBox="1">
            <a:spLocks/>
          </p:cNvSpPr>
          <p:nvPr/>
        </p:nvSpPr>
        <p:spPr bwMode="auto">
          <a:xfrm>
            <a:off x="152400" y="990600"/>
            <a:ext cx="8382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a:defRPr/>
            </a:pPr>
            <a:r>
              <a:rPr lang="en-US" sz="2000" smtClean="0">
                <a:solidFill>
                  <a:srgbClr val="002060"/>
                </a:solidFill>
                <a:effectLst/>
                <a:latin typeface="Arial" pitchFamily="34" charset="0"/>
                <a:cs typeface="Arial" pitchFamily="34" charset="0"/>
              </a:rPr>
              <a:t>1.2. </a:t>
            </a:r>
            <a:r>
              <a:rPr lang="en-US" sz="2000" dirty="0" err="1" smtClean="0">
                <a:solidFill>
                  <a:srgbClr val="002060"/>
                </a:solidFill>
                <a:effectLst/>
                <a:latin typeface="Arial" pitchFamily="34" charset="0"/>
                <a:cs typeface="Arial" pitchFamily="34" charset="0"/>
              </a:rPr>
              <a:t>Sơ</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đồ</a:t>
            </a:r>
            <a:r>
              <a:rPr lang="en-US" sz="2000" dirty="0" smtClean="0">
                <a:solidFill>
                  <a:srgbClr val="002060"/>
                </a:solidFill>
                <a:effectLst/>
                <a:latin typeface="Arial" pitchFamily="34" charset="0"/>
                <a:cs typeface="Arial" pitchFamily="34" charset="0"/>
              </a:rPr>
              <a:t> </a:t>
            </a:r>
            <a:r>
              <a:rPr lang="en-US" sz="2000" dirty="0" err="1" smtClean="0">
                <a:solidFill>
                  <a:srgbClr val="002060"/>
                </a:solidFill>
                <a:effectLst/>
                <a:latin typeface="Arial" pitchFamily="34" charset="0"/>
                <a:cs typeface="Arial" pitchFamily="34" charset="0"/>
              </a:rPr>
              <a:t>hạch</a:t>
            </a:r>
            <a:r>
              <a:rPr lang="en-US" sz="2000" dirty="0" smtClean="0">
                <a:solidFill>
                  <a:srgbClr val="002060"/>
                </a:solidFill>
                <a:effectLst/>
                <a:latin typeface="Arial" pitchFamily="34" charset="0"/>
                <a:cs typeface="Arial" pitchFamily="34" charset="0"/>
              </a:rPr>
              <a:t> </a:t>
            </a:r>
            <a:r>
              <a:rPr lang="en-US" sz="2000" err="1" smtClean="0">
                <a:solidFill>
                  <a:srgbClr val="002060"/>
                </a:solidFill>
                <a:effectLst/>
                <a:latin typeface="Arial" pitchFamily="34" charset="0"/>
                <a:cs typeface="Arial" pitchFamily="34" charset="0"/>
              </a:rPr>
              <a:t>toán</a:t>
            </a:r>
            <a:r>
              <a:rPr lang="en-US" sz="2000" smtClean="0">
                <a:solidFill>
                  <a:srgbClr val="002060"/>
                </a:solidFill>
                <a:effectLst/>
                <a:latin typeface="Arial" pitchFamily="34" charset="0"/>
                <a:cs typeface="Arial" pitchFamily="34" charset="0"/>
              </a:rPr>
              <a:t> thuế GTGT đầu ra theo PP khấu trừ</a:t>
            </a:r>
            <a:endParaRPr lang="en-US" sz="2000" dirty="0">
              <a:solidFill>
                <a:srgbClr val="002060"/>
              </a:solidFill>
              <a:effectLst/>
              <a:latin typeface="Arial" pitchFamily="34" charset="0"/>
              <a:cs typeface="Arial" pitchFamily="34" charset="0"/>
            </a:endParaRPr>
          </a:p>
        </p:txBody>
      </p:sp>
      <p:sp>
        <p:nvSpPr>
          <p:cNvPr id="4124" name="Rectangle 2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5" name="Rectangle 2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7" name="Rectangle 3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28"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2.png"/>
          <p:cNvPicPr/>
          <p:nvPr/>
        </p:nvPicPr>
        <p:blipFill>
          <a:blip r:embed="rId3" cstate="print"/>
          <a:stretch>
            <a:fillRect/>
          </a:stretch>
        </p:blipFill>
        <p:spPr>
          <a:xfrm>
            <a:off x="1600200" y="1465217"/>
            <a:ext cx="6019800" cy="4249783"/>
          </a:xfrm>
          <a:prstGeom prst="rect">
            <a:avLst/>
          </a:prstGeom>
          <a:ln>
            <a:solidFill>
              <a:schemeClr val="accent1"/>
            </a:solidFill>
          </a:ln>
        </p:spPr>
      </p:pic>
    </p:spTree>
    <p:extLst>
      <p:ext uri="{BB962C8B-B14F-4D97-AF65-F5344CB8AC3E}">
        <p14:creationId xmlns="" xmlns:p14="http://schemas.microsoft.com/office/powerpoint/2010/main" val="129910484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2</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nghiệp</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vụ</a:t>
            </a:r>
            <a:r>
              <a:rPr lang="en-US"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endParaRPr lang="en-US" dirty="0"/>
          </a:p>
        </p:txBody>
      </p:sp>
      <p:sp>
        <p:nvSpPr>
          <p:cNvPr id="5" name="Title 1"/>
          <p:cNvSpPr txBox="1">
            <a:spLocks/>
          </p:cNvSpPr>
          <p:nvPr/>
        </p:nvSpPr>
        <p:spPr bwMode="auto">
          <a:xfrm>
            <a:off x="152400" y="990600"/>
            <a:ext cx="8382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971550" lvl="1" indent="-514350">
              <a:spcBef>
                <a:spcPts val="1200"/>
              </a:spcBef>
              <a:defRPr/>
            </a:pPr>
            <a:r>
              <a:rPr lang="en-US" sz="2000" smtClean="0">
                <a:solidFill>
                  <a:srgbClr val="002060"/>
                </a:solidFill>
                <a:effectLst/>
                <a:latin typeface="Arial" pitchFamily="34" charset="0"/>
              </a:rPr>
              <a:t>Quy trình luân chuyển chứng từ</a:t>
            </a:r>
            <a:endParaRPr lang="en-US" sz="2000" dirty="0" smtClean="0">
              <a:solidFill>
                <a:srgbClr val="002060"/>
              </a:solidFill>
              <a:effectLst/>
              <a:latin typeface="Arial" pitchFamily="34" charset="0"/>
            </a:endParaRPr>
          </a:p>
        </p:txBody>
      </p:sp>
      <p:pic>
        <p:nvPicPr>
          <p:cNvPr id="6" name="Picture 5"/>
          <p:cNvPicPr/>
          <p:nvPr/>
        </p:nvPicPr>
        <p:blipFill>
          <a:blip r:embed="rId3" cstate="print"/>
          <a:srcRect/>
          <a:stretch>
            <a:fillRect/>
          </a:stretch>
        </p:blipFill>
        <p:spPr bwMode="auto">
          <a:xfrm>
            <a:off x="1447800" y="1828800"/>
            <a:ext cx="6096000" cy="3581400"/>
          </a:xfrm>
          <a:prstGeom prst="rect">
            <a:avLst/>
          </a:prstGeom>
          <a:noFill/>
          <a:ln w="9525">
            <a:noFill/>
            <a:miter lim="800000"/>
            <a:headEnd/>
            <a:tailEnd/>
          </a:ln>
        </p:spPr>
      </p:pic>
    </p:spTree>
    <p:extLst>
      <p:ext uri="{BB962C8B-B14F-4D97-AF65-F5344CB8AC3E}">
        <p14:creationId xmlns="" xmlns:p14="http://schemas.microsoft.com/office/powerpoint/2010/main" val="225161918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thuế GTGT</a:t>
            </a:r>
            <a:endParaRPr lang="en-US" sz="3200" dirty="0"/>
          </a:p>
        </p:txBody>
      </p:sp>
      <p:sp>
        <p:nvSpPr>
          <p:cNvPr id="5" name="Title 1"/>
          <p:cNvSpPr txBox="1">
            <a:spLocks/>
          </p:cNvSpPr>
          <p:nvPr/>
        </p:nvSpPr>
        <p:spPr bwMode="auto">
          <a:xfrm>
            <a:off x="381000" y="990600"/>
            <a:ext cx="8382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457200" indent="-457200">
              <a:lnSpc>
                <a:spcPct val="100000"/>
              </a:lnSpc>
              <a:spcBef>
                <a:spcPts val="1200"/>
              </a:spcBef>
              <a:defRPr/>
            </a:pPr>
            <a:r>
              <a:rPr lang="en-US" sz="2000" smtClean="0">
                <a:solidFill>
                  <a:srgbClr val="002060"/>
                </a:solidFill>
                <a:effectLst/>
                <a:latin typeface="Arial" pitchFamily="34" charset="0"/>
                <a:ea typeface="+mn-ea"/>
                <a:cs typeface="Arial" pitchFamily="34" charset="0"/>
              </a:rPr>
              <a:t>3.1. Bảng kê hoá đơn hàng hoá dịch vụ mua vào </a:t>
            </a:r>
            <a:endParaRPr lang="en-US" sz="2000" dirty="0">
              <a:solidFill>
                <a:srgbClr val="002060"/>
              </a:solidFill>
              <a:effectLst/>
              <a:latin typeface="Arial" pitchFamily="34" charset="0"/>
              <a:ea typeface="+mn-ea"/>
              <a:cs typeface="Arial" pitchFamily="34" charset="0"/>
            </a:endParaRPr>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219200" y="1371601"/>
            <a:ext cx="6324600" cy="2971800"/>
          </a:xfrm>
          <a:prstGeom prst="rect">
            <a:avLst/>
          </a:prstGeom>
          <a:noFill/>
          <a:ln>
            <a:solidFill>
              <a:schemeClr val="accent1"/>
            </a:solidFill>
          </a:ln>
        </p:spPr>
      </p:pic>
      <p:pic>
        <p:nvPicPr>
          <p:cNvPr id="6" name="Picture 5"/>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219200" y="4419600"/>
            <a:ext cx="6324600" cy="2038350"/>
          </a:xfrm>
          <a:prstGeom prst="rect">
            <a:avLst/>
          </a:prstGeom>
          <a:noFill/>
          <a:ln>
            <a:solidFill>
              <a:schemeClr val="accent1"/>
            </a:solidFill>
          </a:ln>
        </p:spPr>
      </p:pic>
    </p:spTree>
    <p:extLst>
      <p:ext uri="{BB962C8B-B14F-4D97-AF65-F5344CB8AC3E}">
        <p14:creationId xmlns="" xmlns:p14="http://schemas.microsoft.com/office/powerpoint/2010/main" val="26364142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thuế GTGT</a:t>
            </a:r>
            <a:endParaRPr lang="en-US" sz="3200" dirty="0"/>
          </a:p>
        </p:txBody>
      </p:sp>
      <p:sp>
        <p:nvSpPr>
          <p:cNvPr id="5" name="Title 1"/>
          <p:cNvSpPr txBox="1">
            <a:spLocks/>
          </p:cNvSpPr>
          <p:nvPr/>
        </p:nvSpPr>
        <p:spPr bwMode="auto">
          <a:xfrm>
            <a:off x="381000" y="990600"/>
            <a:ext cx="8382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457200" indent="-457200">
              <a:lnSpc>
                <a:spcPct val="100000"/>
              </a:lnSpc>
              <a:spcBef>
                <a:spcPts val="1200"/>
              </a:spcBef>
              <a:defRPr/>
            </a:pPr>
            <a:r>
              <a:rPr lang="en-US" sz="2000" smtClean="0">
                <a:solidFill>
                  <a:srgbClr val="002060"/>
                </a:solidFill>
                <a:effectLst/>
                <a:latin typeface="Arial" pitchFamily="34" charset="0"/>
                <a:ea typeface="+mn-ea"/>
                <a:cs typeface="Arial" pitchFamily="34" charset="0"/>
              </a:rPr>
              <a:t>3.2. Bảng kê hoá đơn hàng hoá dịch vụ bán ra </a:t>
            </a:r>
            <a:endParaRPr lang="en-US" sz="2000" dirty="0">
              <a:solidFill>
                <a:srgbClr val="002060"/>
              </a:solidFill>
              <a:effectLst/>
              <a:latin typeface="Arial" pitchFamily="34" charset="0"/>
              <a:ea typeface="+mn-ea"/>
              <a:cs typeface="Arial" pitchFamily="34" charset="0"/>
            </a:endParaRPr>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447800" y="1447800"/>
            <a:ext cx="5486400" cy="2676525"/>
          </a:xfrm>
          <a:prstGeom prst="rect">
            <a:avLst/>
          </a:prstGeom>
          <a:noFill/>
          <a:ln>
            <a:solidFill>
              <a:schemeClr val="accent1"/>
            </a:solidFill>
          </a:ln>
        </p:spPr>
      </p:pic>
      <p:pic>
        <p:nvPicPr>
          <p:cNvPr id="6" name="Picture 5"/>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447800" y="4114800"/>
            <a:ext cx="5486400" cy="2286000"/>
          </a:xfrm>
          <a:prstGeom prst="rect">
            <a:avLst/>
          </a:prstGeom>
          <a:noFill/>
          <a:ln>
            <a:solidFill>
              <a:schemeClr val="accent1"/>
            </a:solidFill>
          </a:ln>
        </p:spPr>
      </p:pic>
    </p:spTree>
    <p:extLst>
      <p:ext uri="{BB962C8B-B14F-4D97-AF65-F5344CB8AC3E}">
        <p14:creationId xmlns="" xmlns:p14="http://schemas.microsoft.com/office/powerpoint/2010/main" val="263641429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3</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B/c </a:t>
            </a:r>
            <a:r>
              <a:rPr lang="en-US" sz="3200"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của</a:t>
            </a:r>
            <a:r>
              <a:rPr lang="en-US" sz="3200"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sz="3200" kern="120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kế</a:t>
            </a:r>
            <a:r>
              <a:rPr lang="en-US" sz="3200" kern="120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toán thuế GTGT</a:t>
            </a:r>
            <a:endParaRPr lang="en-US" sz="3200" dirty="0"/>
          </a:p>
        </p:txBody>
      </p:sp>
      <p:sp>
        <p:nvSpPr>
          <p:cNvPr id="5" name="Title 1"/>
          <p:cNvSpPr txBox="1">
            <a:spLocks/>
          </p:cNvSpPr>
          <p:nvPr/>
        </p:nvSpPr>
        <p:spPr bwMode="auto">
          <a:xfrm>
            <a:off x="381000" y="990600"/>
            <a:ext cx="8382000"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7961" dir="2700000" algn="ctr" rotWithShape="0">
                    <a:schemeClr val="bg2">
                      <a:alpha val="74001"/>
                    </a:schemeClr>
                  </a:outerShdw>
                </a:effectLst>
              </a14:hiddenEffects>
            </a:ext>
          </a:extLst>
        </p:spPr>
        <p:txBody>
          <a:bodyPr vert="horz" wrap="square" lIns="91440" tIns="45720" rIns="91440" bIns="45720" numCol="1" anchor="t" anchorCtr="0" compatLnSpc="1">
            <a:prstTxWarp prst="textNoShape">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rtl="0" fontAlgn="base">
              <a:lnSpc>
                <a:spcPct val="90000"/>
              </a:lnSpc>
              <a:spcBef>
                <a:spcPct val="0"/>
              </a:spcBef>
              <a:spcAft>
                <a:spcPct val="0"/>
              </a:spcAft>
              <a:defRPr sz="4000" b="1">
                <a:ln>
                  <a:prstDash val="solid"/>
                </a:ln>
                <a:solidFill>
                  <a:schemeClr val="tx1"/>
                </a:solidFill>
                <a:effectLst>
                  <a:outerShdw blurRad="88000" dist="50800" dir="5040000" algn="tl">
                    <a:schemeClr val="accent4">
                      <a:tint val="80000"/>
                      <a:satMod val="250000"/>
                      <a:alpha val="45000"/>
                    </a:schemeClr>
                  </a:outerShdw>
                </a:effectLst>
                <a:latin typeface="Cambria" pitchFamily="18" charset="0"/>
                <a:ea typeface="+mj-ea"/>
                <a:cs typeface="+mj-cs"/>
              </a:defRPr>
            </a:lvl1pPr>
            <a:lvl2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2pPr>
            <a:lvl3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3pPr>
            <a:lvl4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4pPr>
            <a:lvl5pPr algn="l" rtl="0" fontAlgn="base">
              <a:lnSpc>
                <a:spcPct val="90000"/>
              </a:lnSpc>
              <a:spcBef>
                <a:spcPct val="0"/>
              </a:spcBef>
              <a:spcAft>
                <a:spcPct val="0"/>
              </a:spcAft>
              <a:defRPr sz="4000" b="1">
                <a:solidFill>
                  <a:schemeClr val="tx1"/>
                </a:solidFill>
                <a:effectLst>
                  <a:outerShdw blurRad="38100" dist="38100" dir="2700000" algn="tl">
                    <a:srgbClr val="000000"/>
                  </a:outerShdw>
                </a:effectLst>
                <a:latin typeface="Cambria" pitchFamily="18" charset="0"/>
              </a:defRPr>
            </a:lvl5pPr>
            <a:lvl6pPr marL="4572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6pPr>
            <a:lvl7pPr marL="9144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7pPr>
            <a:lvl8pPr marL="13716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8pPr>
            <a:lvl9pPr marL="1828800" algn="l" rtl="0" eaLnBrk="1" fontAlgn="base" hangingPunct="1">
              <a:lnSpc>
                <a:spcPct val="90000"/>
              </a:lnSpc>
              <a:spcBef>
                <a:spcPct val="0"/>
              </a:spcBef>
              <a:spcAft>
                <a:spcPct val="0"/>
              </a:spcAft>
              <a:defRPr sz="3600">
                <a:solidFill>
                  <a:schemeClr val="tx2"/>
                </a:solidFill>
                <a:effectLst>
                  <a:outerShdw blurRad="38100" dist="38100" dir="2700000" algn="tl">
                    <a:srgbClr val="000000"/>
                  </a:outerShdw>
                </a:effectLst>
                <a:latin typeface="Segoe Semibold" pitchFamily="34" charset="0"/>
              </a:defRPr>
            </a:lvl9pPr>
          </a:lstStyle>
          <a:p>
            <a:pPr marL="457200" indent="-457200">
              <a:lnSpc>
                <a:spcPct val="100000"/>
              </a:lnSpc>
              <a:spcBef>
                <a:spcPts val="1200"/>
              </a:spcBef>
              <a:defRPr/>
            </a:pPr>
            <a:r>
              <a:rPr lang="en-US" sz="2000" smtClean="0">
                <a:solidFill>
                  <a:srgbClr val="002060"/>
                </a:solidFill>
                <a:effectLst/>
                <a:latin typeface="Arial" pitchFamily="34" charset="0"/>
                <a:ea typeface="+mn-ea"/>
                <a:cs typeface="Arial" pitchFamily="34" charset="0"/>
              </a:rPr>
              <a:t>3.3. Tờ khai thuế GTGT</a:t>
            </a:r>
            <a:endParaRPr lang="en-US" sz="2000" dirty="0">
              <a:solidFill>
                <a:srgbClr val="002060"/>
              </a:solidFill>
              <a:effectLst/>
              <a:latin typeface="Arial" pitchFamily="34" charset="0"/>
              <a:ea typeface="+mn-ea"/>
              <a:cs typeface="Arial" pitchFamily="34" charset="0"/>
            </a:endParaRPr>
          </a:p>
        </p:txBody>
      </p:sp>
      <p:pic>
        <p:nvPicPr>
          <p:cNvPr id="4" name="Picture 3"/>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1295400"/>
            <a:ext cx="5819775" cy="2209800"/>
          </a:xfrm>
          <a:prstGeom prst="rect">
            <a:avLst/>
          </a:prstGeom>
          <a:noFill/>
          <a:ln>
            <a:solidFill>
              <a:schemeClr val="accent1"/>
            </a:solidFill>
          </a:ln>
        </p:spPr>
      </p:pic>
      <p:pic>
        <p:nvPicPr>
          <p:cNvPr id="6" name="Picture 5"/>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3505200"/>
            <a:ext cx="5819775" cy="1981200"/>
          </a:xfrm>
          <a:prstGeom prst="rect">
            <a:avLst/>
          </a:prstGeom>
          <a:noFill/>
          <a:ln>
            <a:solidFill>
              <a:schemeClr val="accent1"/>
            </a:solidFill>
          </a:ln>
        </p:spPr>
      </p:pic>
      <p:pic>
        <p:nvPicPr>
          <p:cNvPr id="7" name="Picture 6"/>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676400" y="5486400"/>
            <a:ext cx="5838825" cy="990600"/>
          </a:xfrm>
          <a:prstGeom prst="rect">
            <a:avLst/>
          </a:prstGeom>
          <a:noFill/>
          <a:ln>
            <a:solidFill>
              <a:schemeClr val="accent1"/>
            </a:solidFill>
          </a:ln>
        </p:spPr>
      </p:pic>
    </p:spTree>
    <p:extLst>
      <p:ext uri="{BB962C8B-B14F-4D97-AF65-F5344CB8AC3E}">
        <p14:creationId xmlns="" xmlns:p14="http://schemas.microsoft.com/office/powerpoint/2010/main" val="263641429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590931"/>
          </a:xfrm>
        </p:spPr>
        <p:txBody>
          <a:bodyPr/>
          <a:lstStyle/>
          <a:p>
            <a:r>
              <a:rPr lang="en-US"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4</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Quy</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trình</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thực</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hiện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trên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phần</a:t>
            </a:r>
            <a:r>
              <a:rPr lang="en-US"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 </a:t>
            </a:r>
            <a:r>
              <a:rPr lang="en-US" kern="120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itchFamily="34" charset="0"/>
                <a:cs typeface="Arial" pitchFamily="34" charset="0"/>
              </a:rPr>
              <a:t>mềm</a:t>
            </a:r>
            <a:endParaRPr lang="en-US" dirty="0"/>
          </a:p>
        </p:txBody>
      </p:sp>
      <p:sp>
        <p:nvSpPr>
          <p:cNvPr id="616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1447800" y="1219200"/>
          <a:ext cx="5295900" cy="5295900"/>
        </p:xfrm>
        <a:graphic>
          <a:graphicData uri="http://schemas.openxmlformats.org/presentationml/2006/ole">
            <p:oleObj spid="_x0000_s28673" r:id="rId4" imgW="4842634" imgH="5189923" progId="Visio.Drawing.11">
              <p:embed/>
            </p:oleObj>
          </a:graphicData>
        </a:graphic>
      </p:graphicFrame>
    </p:spTree>
    <p:extLst>
      <p:ext uri="{BB962C8B-B14F-4D97-AF65-F5344CB8AC3E}">
        <p14:creationId xmlns="" xmlns:p14="http://schemas.microsoft.com/office/powerpoint/2010/main" val="31820409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eme1">
  <a:themeElements>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fontScheme name="MBS Blue - v5, Mar 2005">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MBS Blue - v5, Mar 2005 1">
        <a:dk1>
          <a:srgbClr val="000000"/>
        </a:dk1>
        <a:lt1>
          <a:srgbClr val="FFFFFF"/>
        </a:lt1>
        <a:dk2>
          <a:srgbClr val="30237F"/>
        </a:dk2>
        <a:lt2>
          <a:srgbClr val="FFB601"/>
        </a:lt2>
        <a:accent1>
          <a:srgbClr val="FAB286"/>
        </a:accent1>
        <a:accent2>
          <a:srgbClr val="2CB422"/>
        </a:accent2>
        <a:accent3>
          <a:srgbClr val="ADACC0"/>
        </a:accent3>
        <a:accent4>
          <a:srgbClr val="DADADA"/>
        </a:accent4>
        <a:accent5>
          <a:srgbClr val="FCD5C3"/>
        </a:accent5>
        <a:accent6>
          <a:srgbClr val="27A31E"/>
        </a:accent6>
        <a:hlink>
          <a:srgbClr val="EF6F21"/>
        </a:hlink>
        <a:folHlink>
          <a:srgbClr val="3992F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4848</TotalTime>
  <Words>1155</Words>
  <Application>Microsoft Office PowerPoint</Application>
  <PresentationFormat>On-screen Show (4:3)</PresentationFormat>
  <Paragraphs>154</Paragraphs>
  <Slides>22</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Theme1</vt:lpstr>
      <vt:lpstr>Visio.Drawing.11</vt:lpstr>
      <vt:lpstr>Kế toán máy</vt:lpstr>
      <vt:lpstr>Nội dung</vt:lpstr>
      <vt:lpstr>1. Sơ đồ hạch toán </vt:lpstr>
      <vt:lpstr>1. Sơ đồ hạch toán </vt:lpstr>
      <vt:lpstr>2. Quy trình nghiệp vụ </vt:lpstr>
      <vt:lpstr>3. B/c của kế toán thuế GTGT</vt:lpstr>
      <vt:lpstr>3. B/c của kế toán thuế GTGT</vt:lpstr>
      <vt:lpstr>3. B/c của kế toán thuế GTGT</vt:lpstr>
      <vt:lpstr>4. Quy trình thực hiện trên phần mềm</vt:lpstr>
      <vt:lpstr>5. Khai báo tham số và danh mục</vt:lpstr>
      <vt:lpstr>5. Khai báo tham số và danh mục</vt:lpstr>
      <vt:lpstr>5. Khai báo tham số và danh mục</vt:lpstr>
      <vt:lpstr>5. Khai báo tham số và danh mục</vt:lpstr>
      <vt:lpstr>6. Cập nhật chứng từ</vt:lpstr>
      <vt:lpstr>6. Cập nhật chứng từ</vt:lpstr>
      <vt:lpstr>6. Cập nhật chứng từ</vt:lpstr>
      <vt:lpstr>6. Cập nhật chứng từ</vt:lpstr>
      <vt:lpstr>7. Lên báo cáo</vt:lpstr>
      <vt:lpstr>7. Lên báo cáo</vt:lpstr>
      <vt:lpstr>7. Lên báo cáo</vt:lpstr>
      <vt:lpstr>7. Lên báo cáo</vt:lpstr>
      <vt:lpstr>Xin cám ơn đã lắng nghe bài giảng!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QUYNHNV</dc:creator>
  <cp:lastModifiedBy>user</cp:lastModifiedBy>
  <cp:revision>562</cp:revision>
  <dcterms:created xsi:type="dcterms:W3CDTF">2012-02-08T08:12:13Z</dcterms:created>
  <dcterms:modified xsi:type="dcterms:W3CDTF">2013-08-18T06:06:41Z</dcterms:modified>
</cp:coreProperties>
</file>